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7"/>
  </p:notesMasterIdLst>
  <p:handoutMasterIdLst>
    <p:handoutMasterId r:id="rId18"/>
  </p:handoutMasterIdLst>
  <p:sldIdLst>
    <p:sldId id="262" r:id="rId2"/>
    <p:sldId id="263" r:id="rId3"/>
    <p:sldId id="266" r:id="rId4"/>
    <p:sldId id="267" r:id="rId5"/>
    <p:sldId id="269" r:id="rId6"/>
    <p:sldId id="271" r:id="rId7"/>
    <p:sldId id="270" r:id="rId8"/>
    <p:sldId id="272" r:id="rId9"/>
    <p:sldId id="273" r:id="rId10"/>
    <p:sldId id="274" r:id="rId11"/>
    <p:sldId id="268" r:id="rId12"/>
    <p:sldId id="275" r:id="rId13"/>
    <p:sldId id="276" r:id="rId14"/>
    <p:sldId id="277" r:id="rId15"/>
    <p:sldId id="278" r:id="rId16"/>
  </p:sldIdLst>
  <p:sldSz cx="12190413" cy="6858000"/>
  <p:notesSz cx="9926638" cy="679767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69">
          <p15:clr>
            <a:srgbClr val="A4A3A4"/>
          </p15:clr>
        </p15:guide>
        <p15:guide id="7" pos="349">
          <p15:clr>
            <a:srgbClr val="A4A3A4"/>
          </p15:clr>
        </p15:guide>
        <p15:guide id="8" pos="1440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58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clrMru>
    <a:srgbClr val="4B3E31"/>
    <a:srgbClr val="00435E"/>
    <a:srgbClr val="FFC828"/>
    <a:srgbClr val="ADCFBA"/>
    <a:srgbClr val="BF9C81"/>
    <a:srgbClr val="C8C7B2"/>
    <a:srgbClr val="076471"/>
    <a:srgbClr val="88919F"/>
    <a:srgbClr val="141432"/>
    <a:srgbClr val="96B4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595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516" y="102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69"/>
        <p:guide pos="349"/>
        <p:guide pos="1440"/>
        <p:guide pos="1538"/>
        <p:guide pos="2616"/>
        <p:guide pos="2712"/>
        <p:guide pos="3798"/>
        <p:guide pos="3888"/>
        <p:guide pos="5058"/>
        <p:guide pos="6162"/>
        <p:guide pos="6246"/>
        <p:guide pos="7333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2" d="100"/>
          <a:sy n="132" d="100"/>
        </p:scale>
        <p:origin x="1608" y="11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20/01/2025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hyperlink" Target="https://seges.us11.list-manage.com/subscribe?u=8b820070eb4d72eb6f3885bd7&amp;id=8be669a01c" TargetMode="External"/><Relationship Id="rId2" Type="http://schemas.openxmlformats.org/officeDocument/2006/relationships/hyperlink" Target="https://www.linkedin.com/company/seges/mycompany/verification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hyperlink" Target="https://www.seges.tv/" TargetMode="External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sky, mark, landskab&#10;&#10;Automatisk genereret beskrivelse">
            <a:extLst>
              <a:ext uri="{FF2B5EF4-FFF2-40B4-BE49-F238E27FC236}">
                <a16:creationId xmlns:a16="http://schemas.microsoft.com/office/drawing/2014/main" id="{ABFAF0D8-FAAC-686C-BAFB-691FB18463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653"/>
            <a:ext cx="12204000" cy="8136000"/>
          </a:xfrm>
          <a:prstGeom prst="rect">
            <a:avLst/>
          </a:prstGeom>
          <a:ln>
            <a:noFill/>
          </a:ln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19188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9_Forside -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-9525"/>
            <a:ext cx="12190413" cy="6867525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Vælg et forsidelayout med billede 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ELLER indsæt selv et baggrundsbillede.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Se hvordan i Tips-slide nedenfor.</a:t>
            </a:r>
            <a:r>
              <a:rPr lang="da-DK" dirty="0"/>
              <a:t>  </a:t>
            </a:r>
            <a:endParaRPr lang="da-DK" noProof="0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5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1" name="Pladsholder til billede 7">
            <a:extLst>
              <a:ext uri="{FF2B5EF4-FFF2-40B4-BE49-F238E27FC236}">
                <a16:creationId xmlns:a16="http://schemas.microsoft.com/office/drawing/2014/main" id="{C31469F3-AE02-107D-306A-2516A1B3FFB2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ved markeringen her.</a:t>
            </a:r>
          </a:p>
        </p:txBody>
      </p:sp>
      <p:sp>
        <p:nvSpPr>
          <p:cNvPr id="13" name="Pladsholder til billede 7">
            <a:extLst>
              <a:ext uri="{FF2B5EF4-FFF2-40B4-BE49-F238E27FC236}">
                <a16:creationId xmlns:a16="http://schemas.microsoft.com/office/drawing/2014/main" id="{1EBBF7EE-A11A-EA61-2BA7-67758780635D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GUDP eller fondslogo her.</a:t>
            </a:r>
          </a:p>
        </p:txBody>
      </p:sp>
      <p:sp>
        <p:nvSpPr>
          <p:cNvPr id="18" name="Pladsholder til billede 17">
            <a:extLst>
              <a:ext uri="{FF2B5EF4-FFF2-40B4-BE49-F238E27FC236}">
                <a16:creationId xmlns:a16="http://schemas.microsoft.com/office/drawing/2014/main" id="{9013FDBC-50C3-2EDB-6A55-C52C25F5E111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13832"/>
            <a:ext cx="856800" cy="360000"/>
          </a:xfr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da-DK" dirty="0"/>
              <a:t>Placér mørkt eller lyst SEGES Innovation logo</a:t>
            </a:r>
          </a:p>
        </p:txBody>
      </p:sp>
    </p:spTree>
    <p:extLst>
      <p:ext uri="{BB962C8B-B14F-4D97-AF65-F5344CB8AC3E}">
        <p14:creationId xmlns:p14="http://schemas.microsoft.com/office/powerpoint/2010/main" val="3388695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0_Forside - Indsæ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C722197E-37D3-D46A-35B3-36712481C5FB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-9525"/>
            <a:ext cx="12190413" cy="6867525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Vælg et forsidelayout med billede 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ELLER indsæt selv et baggrundsbillede.</a:t>
            </a:r>
            <a:br>
              <a:rPr lang="da-DK" noProof="0" dirty="0"/>
            </a:br>
            <a:br>
              <a:rPr lang="da-DK" noProof="0" dirty="0"/>
            </a:br>
            <a:r>
              <a:rPr lang="da-DK" noProof="0" dirty="0"/>
              <a:t>Se hvordan i Tips-slide nedenfor.</a:t>
            </a:r>
            <a:r>
              <a:rPr lang="da-DK" dirty="0"/>
              <a:t> </a:t>
            </a:r>
            <a:endParaRPr lang="da-DK" noProof="0" dirty="0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5BFDF063-ACAB-4EDE-A22B-A21C89B4E0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4063" y="-9525"/>
            <a:ext cx="6379200" cy="4496400"/>
          </a:xfrm>
          <a:solidFill>
            <a:schemeClr val="accent1">
              <a:alpha val="8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E56204B-D664-46BE-9306-61AD5C5360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5" name="Pladsholder til billede 7">
            <a:extLst>
              <a:ext uri="{FF2B5EF4-FFF2-40B4-BE49-F238E27FC236}">
                <a16:creationId xmlns:a16="http://schemas.microsoft.com/office/drawing/2014/main" id="{CD00ACC9-19AC-94C3-2C90-4252D84C603C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6" name="Pladsholder til billede 7">
            <a:extLst>
              <a:ext uri="{FF2B5EF4-FFF2-40B4-BE49-F238E27FC236}">
                <a16:creationId xmlns:a16="http://schemas.microsoft.com/office/drawing/2014/main" id="{69935812-216D-0EAD-E2B1-60448E5158B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GUDP eller fondslogo her</a:t>
            </a:r>
          </a:p>
        </p:txBody>
      </p:sp>
      <p:sp>
        <p:nvSpPr>
          <p:cNvPr id="7" name="Pladsholder til billede 17">
            <a:extLst>
              <a:ext uri="{FF2B5EF4-FFF2-40B4-BE49-F238E27FC236}">
                <a16:creationId xmlns:a16="http://schemas.microsoft.com/office/drawing/2014/main" id="{A6E874BF-7543-2D29-800A-F16E5E59327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13832"/>
            <a:ext cx="856800" cy="360000"/>
          </a:xfrm>
        </p:spPr>
        <p:txBody>
          <a:bodyPr/>
          <a:lstStyle>
            <a:lvl1pPr marL="0" indent="0" algn="ctr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Placér mørkt eller lyst SEGES Innovation logo</a:t>
            </a:r>
          </a:p>
        </p:txBody>
      </p:sp>
    </p:spTree>
    <p:extLst>
      <p:ext uri="{BB962C8B-B14F-4D97-AF65-F5344CB8AC3E}">
        <p14:creationId xmlns:p14="http://schemas.microsoft.com/office/powerpoint/2010/main" val="33758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gsor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7485027-14F6-5E0A-7538-2903CDC2CA7B}"/>
              </a:ext>
            </a:extLst>
          </p:cNvPr>
          <p:cNvSpPr/>
          <p:nvPr userDrawn="1"/>
        </p:nvSpPr>
        <p:spPr>
          <a:xfrm>
            <a:off x="10756669" y="6001789"/>
            <a:ext cx="1255222" cy="515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6" name="Billede 5" descr="Et billede, der indeholder mønster, Symmetri, hvid, Grafik&#10;&#10;Automatisk genereret beskrivelse">
            <a:extLst>
              <a:ext uri="{FF2B5EF4-FFF2-40B4-BE49-F238E27FC236}">
                <a16:creationId xmlns:a16="http://schemas.microsoft.com/office/drawing/2014/main" id="{38CFD1B5-ECA6-CABD-DE5A-AC359BF7E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"/>
            <a:ext cx="12190413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5301509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Dagsorden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38B7BFA-523F-FCB2-5215-0FB8776127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89683944-B9CC-FFBC-C637-40EFA2445C3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2925" y="1566025"/>
            <a:ext cx="10286193" cy="4148139"/>
          </a:xfrm>
        </p:spPr>
        <p:txBody>
          <a:bodyPr/>
          <a:lstStyle>
            <a:lvl1pPr marL="457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70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97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3pPr>
            <a:lvl4pPr marL="1034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1196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6755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gsorden_½ bille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5301509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Dagsorden</a:t>
            </a:r>
          </a:p>
        </p:txBody>
      </p:sp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8397883C-89FB-ADF6-7912-888F1075151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083955" y="5245"/>
            <a:ext cx="6095206" cy="68579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7" name="Pladsholder til billede 17">
            <a:extLst>
              <a:ext uri="{FF2B5EF4-FFF2-40B4-BE49-F238E27FC236}">
                <a16:creationId xmlns:a16="http://schemas.microsoft.com/office/drawing/2014/main" id="{2E69CCD3-F086-8E1F-9985-37E5EADA912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828545" y="6023357"/>
            <a:ext cx="856800" cy="360000"/>
          </a:xfrm>
        </p:spPr>
        <p:txBody>
          <a:bodyPr/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SEGES logo (negativt)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F4319955-5D48-F2B6-DFF0-FE4A84F4750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542926" y="1566025"/>
            <a:ext cx="5301510" cy="4148139"/>
          </a:xfrm>
        </p:spPr>
        <p:txBody>
          <a:bodyPr/>
          <a:lstStyle>
            <a:lvl1pPr marL="457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1pPr>
            <a:lvl2pPr marL="70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400">
                <a:solidFill>
                  <a:schemeClr val="tx2"/>
                </a:solidFill>
              </a:defRPr>
            </a:lvl2pPr>
            <a:lvl3pPr marL="979200" indent="-4572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2000">
                <a:solidFill>
                  <a:schemeClr val="tx2"/>
                </a:solidFill>
              </a:defRPr>
            </a:lvl3pPr>
            <a:lvl4pPr marL="1034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4pPr>
            <a:lvl5pPr marL="1196100" indent="-342900">
              <a:spcAft>
                <a:spcPts val="600"/>
              </a:spcAft>
              <a:buClr>
                <a:schemeClr val="tx2"/>
              </a:buClr>
              <a:buFont typeface="+mj-lt"/>
              <a:buAutoNum type="arabicPeriod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882451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½billed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3" y="392885"/>
            <a:ext cx="5197240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5184107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01B453A8-7F55-27E9-FE73-6C0FCC7E798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095206" y="7243"/>
            <a:ext cx="6095207" cy="68580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på billedikon og indsæt halvsides billede</a:t>
            </a:r>
          </a:p>
        </p:txBody>
      </p:sp>
    </p:spTree>
    <p:extLst>
      <p:ext uri="{BB962C8B-B14F-4D97-AF65-F5344CB8AC3E}">
        <p14:creationId xmlns:p14="http://schemas.microsoft.com/office/powerpoint/2010/main" val="199460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_m_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79EAB75-33E4-AC38-3DC1-6D8A83A88563}"/>
              </a:ext>
            </a:extLst>
          </p:cNvPr>
          <p:cNvSpPr/>
          <p:nvPr userDrawn="1"/>
        </p:nvSpPr>
        <p:spPr>
          <a:xfrm>
            <a:off x="0" y="1104524"/>
            <a:ext cx="12190413" cy="469469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3" name="Content Placeholder 6">
            <a:extLst>
              <a:ext uri="{FF2B5EF4-FFF2-40B4-BE49-F238E27FC236}">
                <a16:creationId xmlns:a16="http://schemas.microsoft.com/office/drawing/2014/main" id="{6FF8B5DA-E637-4B42-9C89-91D29CC7D95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5327646" y="1549398"/>
            <a:ext cx="4600575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Tekst og billed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B1FCB700-9F45-4E87-9AD5-ACD22546BC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6" name="Content Placeholder 6">
            <a:extLst>
              <a:ext uri="{FF2B5EF4-FFF2-40B4-BE49-F238E27FC236}">
                <a16:creationId xmlns:a16="http://schemas.microsoft.com/office/drawing/2014/main" id="{5398BC95-60A2-4CE3-9B09-AA75E501B734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42925" y="1549399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 Tekst og bille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id="{A491278A-BA3F-4CE9-9525-A14D37941C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47843" y="1549397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7" name="Content Placeholder 6">
            <a:extLst>
              <a:ext uri="{FF2B5EF4-FFF2-40B4-BE49-F238E27FC236}">
                <a16:creationId xmlns:a16="http://schemas.microsoft.com/office/drawing/2014/main" id="{7FF69D0E-5070-4381-A70B-3D1509BBCA31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4466080" y="1549398"/>
            <a:ext cx="7296257" cy="4148139"/>
          </a:xfrm>
        </p:spPr>
        <p:txBody>
          <a:bodyPr/>
          <a:lstStyle>
            <a:lvl1pPr>
              <a:spcAft>
                <a:spcPts val="600"/>
              </a:spcAft>
              <a:defRPr lang="da-DK" sz="24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>
              <a:spcAft>
                <a:spcPts val="600"/>
              </a:spcAft>
              <a:defRPr lang="da-DK" sz="20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spcAft>
                <a:spcPts val="600"/>
              </a:spcAft>
              <a:defRPr lang="da-DK" sz="1800" b="0" kern="1200" noProof="0" dirty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2FCB70D9-D3BD-4BA1-837D-EBB6BD84FDF0}" type="datetime1">
              <a:rPr lang="da-DK" smtClean="0"/>
              <a:t>20-01-2025</a:t>
            </a:fld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‹#›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11104642" cy="4148139"/>
          </a:xfrm>
        </p:spPr>
        <p:txBody>
          <a:bodyPr/>
          <a:lstStyle>
            <a:lvl1pPr>
              <a:spcAft>
                <a:spcPts val="600"/>
              </a:spcAft>
              <a:defRPr sz="2400"/>
            </a:lvl1pPr>
            <a:lvl2pPr>
              <a:spcAft>
                <a:spcPts val="600"/>
              </a:spcAft>
              <a:defRPr sz="2400"/>
            </a:lvl2pPr>
            <a:lvl3pPr>
              <a:spcAft>
                <a:spcPts val="600"/>
              </a:spcAft>
              <a:defRPr sz="20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</a:lstStyle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862806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m SE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0AB752FB-04DA-8B7A-9707-6F976D756B44}"/>
              </a:ext>
            </a:extLst>
          </p:cNvPr>
          <p:cNvSpPr txBox="1"/>
          <p:nvPr userDrawn="1"/>
        </p:nvSpPr>
        <p:spPr>
          <a:xfrm>
            <a:off x="2181224" y="2473133"/>
            <a:ext cx="8777423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R="0" algn="l" rtl="0"/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SEGES Innovation er en uafhængig forsknings- og innovationsvirksomhed, der arbejder for en bæredygtig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og konkurrencedygtig landbrugs- og fødevareproduktion. </a:t>
            </a:r>
          </a:p>
          <a:p>
            <a:pPr marR="0" algn="l" rtl="0"/>
            <a:endParaRPr lang="da-DK" sz="3600" b="1" i="0" u="none" strike="noStrike" baseline="30000" dirty="0">
              <a:solidFill>
                <a:schemeClr val="bg1"/>
              </a:solidFill>
              <a:latin typeface="+mj-lt"/>
            </a:endParaRPr>
          </a:p>
          <a:p>
            <a:pPr marR="0" algn="l" rtl="0"/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Vi kobler faglige indsigter med digitale teknologier,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så ny viden kommer ud at virke i stalden, på marken </a:t>
            </a:r>
            <a:b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</a:br>
            <a:r>
              <a:rPr lang="da-DK" sz="3600" b="1" i="0" u="none" strike="noStrike" baseline="30000" dirty="0">
                <a:solidFill>
                  <a:schemeClr val="bg1"/>
                </a:solidFill>
                <a:latin typeface="+mj-lt"/>
              </a:rPr>
              <a:t>og i hele værdikæden fra jord til bord.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565C749-8E23-562A-1F97-2DC022A48D63}"/>
              </a:ext>
            </a:extLst>
          </p:cNvPr>
          <p:cNvSpPr txBox="1"/>
          <p:nvPr userDrawn="1"/>
        </p:nvSpPr>
        <p:spPr>
          <a:xfrm>
            <a:off x="2181225" y="1889810"/>
            <a:ext cx="32861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accent1"/>
                </a:solidFill>
              </a:rPr>
              <a:t>OM SEGES INNOVATION</a:t>
            </a:r>
          </a:p>
        </p:txBody>
      </p:sp>
    </p:spTree>
    <p:extLst>
      <p:ext uri="{BB962C8B-B14F-4D97-AF65-F5344CB8AC3E}">
        <p14:creationId xmlns:p14="http://schemas.microsoft.com/office/powerpoint/2010/main" val="1156965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Vores vær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chemeClr val="bg2">
              <a:lumMod val="40000"/>
              <a:lumOff val="6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565C749-8E23-562A-1F97-2DC022A48D63}"/>
              </a:ext>
            </a:extLst>
          </p:cNvPr>
          <p:cNvSpPr txBox="1"/>
          <p:nvPr userDrawn="1"/>
        </p:nvSpPr>
        <p:spPr>
          <a:xfrm>
            <a:off x="2181225" y="1889810"/>
            <a:ext cx="32861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000" b="1" dirty="0">
                <a:solidFill>
                  <a:schemeClr val="tx2"/>
                </a:solidFill>
              </a:rPr>
              <a:t>VORES VÆRDIER</a:t>
            </a:r>
          </a:p>
        </p:txBody>
      </p:sp>
      <p:pic>
        <p:nvPicPr>
          <p:cNvPr id="11" name="Billede 10" descr="Et billede, der indeholder skærmbillede, cirkel&#10;&#10;Automatisk genereret beskrivelse">
            <a:extLst>
              <a:ext uri="{FF2B5EF4-FFF2-40B4-BE49-F238E27FC236}">
                <a16:creationId xmlns:a16="http://schemas.microsoft.com/office/drawing/2014/main" id="{0E870778-62A3-B82B-5F9F-9EA4B8961B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91" y="2055873"/>
            <a:ext cx="10579630" cy="274625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6E4BDBC8-D0BB-2D98-5CDD-0A19D8855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53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9FA73D7-0CC8-E386-7CB7-327120CF60F7}"/>
              </a:ext>
            </a:extLst>
          </p:cNvPr>
          <p:cNvSpPr txBox="1"/>
          <p:nvPr userDrawn="1"/>
        </p:nvSpPr>
        <p:spPr>
          <a:xfrm>
            <a:off x="5440242" y="2790282"/>
            <a:ext cx="138166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</a:rPr>
              <a:t>TAK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AB752FB-04DA-8B7A-9707-6F976D756B44}"/>
              </a:ext>
            </a:extLst>
          </p:cNvPr>
          <p:cNvSpPr txBox="1"/>
          <p:nvPr userDrawn="1"/>
        </p:nvSpPr>
        <p:spPr>
          <a:xfrm>
            <a:off x="3695658" y="3503112"/>
            <a:ext cx="487312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3600" b="1" dirty="0">
                <a:solidFill>
                  <a:schemeClr val="bg1"/>
                </a:solidFill>
              </a:rPr>
              <a:t>for opmærksomheden</a:t>
            </a:r>
          </a:p>
        </p:txBody>
      </p:sp>
    </p:spTree>
    <p:extLst>
      <p:ext uri="{BB962C8B-B14F-4D97-AF65-F5344CB8AC3E}">
        <p14:creationId xmlns:p14="http://schemas.microsoft.com/office/powerpoint/2010/main" val="1727098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hlinkClick r:id="rId2"/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FA74A4DB-9354-007D-7368-755BDC1C6297}"/>
              </a:ext>
            </a:extLst>
          </p:cNvPr>
          <p:cNvSpPr txBox="1"/>
          <p:nvPr userDrawn="1"/>
        </p:nvSpPr>
        <p:spPr>
          <a:xfrm>
            <a:off x="483372" y="5853318"/>
            <a:ext cx="15725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SEGES Innovation P/S</a:t>
            </a:r>
          </a:p>
          <a:p>
            <a:r>
              <a:rPr lang="da-DK" sz="1200" dirty="0">
                <a:solidFill>
                  <a:schemeClr val="bg1"/>
                </a:solidFill>
              </a:rPr>
              <a:t>Agro Food Park 15</a:t>
            </a:r>
          </a:p>
          <a:p>
            <a:r>
              <a:rPr lang="da-DK" sz="1200" dirty="0">
                <a:solidFill>
                  <a:schemeClr val="bg1"/>
                </a:solidFill>
              </a:rPr>
              <a:t>DK 8200 Aarhus 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78AC9A65-78B7-FD93-2CA8-49411A449444}"/>
              </a:ext>
            </a:extLst>
          </p:cNvPr>
          <p:cNvSpPr txBox="1"/>
          <p:nvPr userDrawn="1"/>
        </p:nvSpPr>
        <p:spPr>
          <a:xfrm>
            <a:off x="2536320" y="5853317"/>
            <a:ext cx="131125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200" dirty="0">
                <a:solidFill>
                  <a:schemeClr val="bg1"/>
                </a:solidFill>
              </a:rPr>
              <a:t>segesinnovation.dk</a:t>
            </a:r>
          </a:p>
          <a:p>
            <a:r>
              <a:rPr lang="da-DK" sz="1200" dirty="0">
                <a:solidFill>
                  <a:schemeClr val="bg1"/>
                </a:solidFill>
              </a:rPr>
              <a:t>seges.tv</a:t>
            </a:r>
          </a:p>
          <a:p>
            <a:r>
              <a:rPr lang="da-DK" sz="1200" u="none" dirty="0">
                <a:solidFill>
                  <a:schemeClr val="bg1"/>
                </a:solidFill>
              </a:rPr>
              <a:t>info@seges.dk</a:t>
            </a:r>
            <a:endParaRPr lang="da-DK" sz="1200" dirty="0">
              <a:solidFill>
                <a:schemeClr val="bg1"/>
              </a:solidFill>
            </a:endParaRP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CA0B2981-F493-78C1-7CCB-21CA0DD34DD4}"/>
              </a:ext>
            </a:extLst>
          </p:cNvPr>
          <p:cNvGrpSpPr/>
          <p:nvPr userDrawn="1"/>
        </p:nvGrpSpPr>
        <p:grpSpPr>
          <a:xfrm>
            <a:off x="4963775" y="5932706"/>
            <a:ext cx="419799" cy="415360"/>
            <a:chOff x="4630304" y="5717906"/>
            <a:chExt cx="423949" cy="423949"/>
          </a:xfrm>
        </p:grpSpPr>
        <p:pic>
          <p:nvPicPr>
            <p:cNvPr id="7" name="Billede 6" descr="Et billede, der indeholder tekst, silhuet, clipart, vektorgrafik&#10;&#10;Automatisk genereret beskrivelse">
              <a:extLst>
                <a:ext uri="{FF2B5EF4-FFF2-40B4-BE49-F238E27FC236}">
                  <a16:creationId xmlns:a16="http://schemas.microsoft.com/office/drawing/2014/main" id="{7D154AAC-DA4D-7ACC-FDB7-315F89AE9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8193" y="5769093"/>
              <a:ext cx="321576" cy="321576"/>
            </a:xfrm>
            <a:prstGeom prst="rect">
              <a:avLst/>
            </a:prstGeom>
          </p:spPr>
        </p:pic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E6FFA800-C166-F948-77B8-FC5CB25B6D40}"/>
                </a:ext>
              </a:extLst>
            </p:cNvPr>
            <p:cNvSpPr/>
            <p:nvPr userDrawn="1"/>
          </p:nvSpPr>
          <p:spPr>
            <a:xfrm>
              <a:off x="4630304" y="5717906"/>
              <a:ext cx="423949" cy="423949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sz="1400" dirty="0" err="1"/>
            </a:p>
          </p:txBody>
        </p:sp>
      </p:grpSp>
      <p:sp>
        <p:nvSpPr>
          <p:cNvPr id="14" name="Ellipse 13">
            <a:extLst>
              <a:ext uri="{FF2B5EF4-FFF2-40B4-BE49-F238E27FC236}">
                <a16:creationId xmlns:a16="http://schemas.microsoft.com/office/drawing/2014/main" id="{3E7ABCCF-773D-292F-DFEF-40D41436856E}"/>
              </a:ext>
            </a:extLst>
          </p:cNvPr>
          <p:cNvSpPr/>
          <p:nvPr userDrawn="1"/>
        </p:nvSpPr>
        <p:spPr>
          <a:xfrm>
            <a:off x="5869876" y="5932706"/>
            <a:ext cx="419799" cy="41536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19" name="Billede 18">
            <a:hlinkClick r:id="rId5"/>
            <a:extLst>
              <a:ext uri="{FF2B5EF4-FFF2-40B4-BE49-F238E27FC236}">
                <a16:creationId xmlns:a16="http://schemas.microsoft.com/office/drawing/2014/main" id="{0180C2EC-1848-666F-2D87-3B6E48213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026" t="41990" r="41432" b="39702"/>
          <a:stretch/>
        </p:blipFill>
        <p:spPr>
          <a:xfrm>
            <a:off x="5917548" y="6022771"/>
            <a:ext cx="328972" cy="254859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946ECB3C-8882-CDB2-C51A-FDB39715B6C4}"/>
              </a:ext>
            </a:extLst>
          </p:cNvPr>
          <p:cNvSpPr/>
          <p:nvPr userDrawn="1"/>
        </p:nvSpPr>
        <p:spPr>
          <a:xfrm>
            <a:off x="6775976" y="5932706"/>
            <a:ext cx="419799" cy="415360"/>
          </a:xfrm>
          <a:prstGeom prst="ellips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21" name="Billede 20">
            <a:hlinkClick r:id="rId7"/>
            <a:extLst>
              <a:ext uri="{FF2B5EF4-FFF2-40B4-BE49-F238E27FC236}">
                <a16:creationId xmlns:a16="http://schemas.microsoft.com/office/drawing/2014/main" id="{78EA9C60-E7DC-8FB2-1EA9-952AE83575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065" y="6013334"/>
            <a:ext cx="375967" cy="264931"/>
          </a:xfrm>
          <a:prstGeom prst="rect">
            <a:avLst/>
          </a:prstGeom>
        </p:spPr>
      </p:pic>
      <p:sp>
        <p:nvSpPr>
          <p:cNvPr id="28" name="Tekstfelt 27">
            <a:extLst>
              <a:ext uri="{FF2B5EF4-FFF2-40B4-BE49-F238E27FC236}">
                <a16:creationId xmlns:a16="http://schemas.microsoft.com/office/drawing/2014/main" id="{F6DE838B-4F10-F12C-5A9A-EF74AA7C8377}"/>
              </a:ext>
            </a:extLst>
          </p:cNvPr>
          <p:cNvSpPr txBox="1"/>
          <p:nvPr userDrawn="1"/>
        </p:nvSpPr>
        <p:spPr>
          <a:xfrm>
            <a:off x="4441616" y="2790282"/>
            <a:ext cx="3334118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5400" b="1" dirty="0">
                <a:solidFill>
                  <a:schemeClr val="bg1"/>
                </a:solidFill>
              </a:rPr>
              <a:t>KONTAKT</a:t>
            </a:r>
          </a:p>
        </p:txBody>
      </p:sp>
    </p:spTree>
    <p:extLst>
      <p:ext uri="{BB962C8B-B14F-4D97-AF65-F5344CB8AC3E}">
        <p14:creationId xmlns:p14="http://schemas.microsoft.com/office/powerpoint/2010/main" val="108575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_Forside - Solid grøn farve - tekst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B1650DC1-9C43-451D-9ED4-464F655DDE4D}"/>
              </a:ext>
            </a:extLst>
          </p:cNvPr>
          <p:cNvSpPr/>
          <p:nvPr userDrawn="1"/>
        </p:nvSpPr>
        <p:spPr>
          <a:xfrm>
            <a:off x="168675" y="125042"/>
            <a:ext cx="11880000" cy="6542843"/>
          </a:xfrm>
          <a:prstGeom prst="rect">
            <a:avLst/>
          </a:prstGeom>
          <a:solidFill>
            <a:srgbClr val="71AF8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pic>
        <p:nvPicPr>
          <p:cNvPr id="5" name="Billede 4" descr="Et billede, der indeholder mønster, Symmetri, hvid, Grafik&#10;&#10;Automatisk genereret beskrivelse">
            <a:extLst>
              <a:ext uri="{FF2B5EF4-FFF2-40B4-BE49-F238E27FC236}">
                <a16:creationId xmlns:a16="http://schemas.microsoft.com/office/drawing/2014/main" id="{5B9053B3-56D0-DEC2-E558-78749FC73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3"/>
            <a:ext cx="12190413" cy="68575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5836" y="2758978"/>
            <a:ext cx="8435922" cy="433324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lang="da-DK" sz="3200" b="1" kern="1200" noProof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a-DK" noProof="0" dirty="0"/>
              <a:t>KLIK FOR AT TILFØJE TITEL PÅ OPLÆG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3045836" y="3237858"/>
            <a:ext cx="7351712" cy="527211"/>
          </a:xfrm>
        </p:spPr>
        <p:txBody>
          <a:bodyPr/>
          <a:lstStyle>
            <a:lvl1pPr marL="0" indent="0">
              <a:buNone/>
              <a:defRPr lang="da-DK" sz="32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6EF2070-ADDA-40DF-9983-343CEA397D0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836" y="3804054"/>
            <a:ext cx="4477255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204366-9A6F-4A09-9979-8093799E4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925" y="5999946"/>
            <a:ext cx="893762" cy="373886"/>
          </a:xfrm>
          <a:prstGeom prst="rect">
            <a:avLst/>
          </a:prstGeom>
        </p:spPr>
      </p:pic>
      <p:sp>
        <p:nvSpPr>
          <p:cNvPr id="3" name="Pladsholder til billede 7">
            <a:extLst>
              <a:ext uri="{FF2B5EF4-FFF2-40B4-BE49-F238E27FC236}">
                <a16:creationId xmlns:a16="http://schemas.microsoft.com/office/drawing/2014/main" id="{BFA873EB-168F-A2CE-2821-CDC57FEBFB43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5576906F-64B8-F898-993F-9FE4AB2A96A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sky, udendørs, græs, kortklippet/afgrøde/høst/ridepisk&#10;&#10;Automatisk genereret beskrivelse">
            <a:extLst>
              <a:ext uri="{FF2B5EF4-FFF2-40B4-BE49-F238E27FC236}">
                <a16:creationId xmlns:a16="http://schemas.microsoft.com/office/drawing/2014/main" id="{D08C141D-6F26-6AFE-0E29-1F32DD356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"/>
            <a:ext cx="12204000" cy="6975505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3E91851B-E652-4184-BCEA-66608DEFF098}"/>
              </a:ext>
            </a:extLst>
          </p:cNvPr>
          <p:cNvSpPr/>
          <p:nvPr userDrawn="1"/>
        </p:nvSpPr>
        <p:spPr>
          <a:xfrm>
            <a:off x="921212" y="-36648"/>
            <a:ext cx="6377363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6834E11-498C-4198-A032-ED14BDD91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5292C3B-D5F0-45FD-950E-7BF90855BAB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F798D23-BE42-4BA5-8D89-2452CD4B11F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693AC7A-DA7F-441C-AA4A-80123F4E87BB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B6ECC266-3356-072B-5A32-E64C6997A480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3" name="Pladsholder til billede 7">
            <a:extLst>
              <a:ext uri="{FF2B5EF4-FFF2-40B4-BE49-F238E27FC236}">
                <a16:creationId xmlns:a16="http://schemas.microsoft.com/office/drawing/2014/main" id="{6022D410-F615-C397-C20D-71EF6620A19B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92820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udendørs, landbrugsmaskine, traktor, græs&#10;&#10;Automatisk genereret beskrivelse">
            <a:extLst>
              <a:ext uri="{FF2B5EF4-FFF2-40B4-BE49-F238E27FC236}">
                <a16:creationId xmlns:a16="http://schemas.microsoft.com/office/drawing/2014/main" id="{69AE9F2E-4C7F-2BC1-1AFF-E9E580E33C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" y="1"/>
            <a:ext cx="14237979" cy="801123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tx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8642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kvæg, ko, Malkeko, pattedyr&#10;&#10;Automatisk genereret beskrivelse">
            <a:extLst>
              <a:ext uri="{FF2B5EF4-FFF2-40B4-BE49-F238E27FC236}">
                <a16:creationId xmlns:a16="http://schemas.microsoft.com/office/drawing/2014/main" id="{5A7BB20C-5899-4E01-6749-19BD994EFA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87" y="-1089377"/>
            <a:ext cx="12204000" cy="7947377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C00161-39CE-425B-BBF1-A04CDFCA6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1BB885F5-4AD8-4EB9-8743-FDB25A90E7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E443B1B-03E7-41CE-8608-665D7F28966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77F5946F-C8CE-4C7F-985F-898A3E2A3E1D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7A3B5818-917D-8FD3-7EBA-20ECF2D3E392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268B7489-0877-6922-6BB1-30AE00593AC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38870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pattedyr, svin, gris, snyde&#10;&#10;Automatisk genereret beskrivelse">
            <a:extLst>
              <a:ext uri="{FF2B5EF4-FFF2-40B4-BE49-F238E27FC236}">
                <a16:creationId xmlns:a16="http://schemas.microsoft.com/office/drawing/2014/main" id="{94259BFE-D997-FA8A-4F2C-8BBE308522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2706"/>
            <a:ext cx="12190413" cy="7400706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D459EE7-6FDA-48BD-B92E-845FACA63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7F2DE6-C0D5-405B-BCA9-1A8169B5FD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29DAEA83-FF29-432A-B910-1DD7DE59A6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90C7A62-4FA1-4CDD-9F77-D62CE596A62E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BE778B09-A42E-842D-F0DF-1C5773E26058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D52DA357-0B56-323F-838B-FC074882117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28236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7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øj, Tekniker, person, indendørs&#10;&#10;Automatisk genereret beskrivelse">
            <a:extLst>
              <a:ext uri="{FF2B5EF4-FFF2-40B4-BE49-F238E27FC236}">
                <a16:creationId xmlns:a16="http://schemas.microsoft.com/office/drawing/2014/main" id="{64B4E552-403C-0409-6546-AD48D56A6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3" y="2847"/>
            <a:ext cx="12190413" cy="6855153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38022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8_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møbel, bord, stol, tøj&#10;&#10;Automatisk genereret beskrivelse">
            <a:extLst>
              <a:ext uri="{FF2B5EF4-FFF2-40B4-BE49-F238E27FC236}">
                <a16:creationId xmlns:a16="http://schemas.microsoft.com/office/drawing/2014/main" id="{C52DFA2D-38A6-C56C-20C8-B6B970E3AF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365316"/>
            <a:ext cx="12852000" cy="722925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40CFF6E4-837A-4787-A133-ED5B8D91DB9E}"/>
              </a:ext>
            </a:extLst>
          </p:cNvPr>
          <p:cNvSpPr/>
          <p:nvPr userDrawn="1"/>
        </p:nvSpPr>
        <p:spPr>
          <a:xfrm>
            <a:off x="921213" y="-36648"/>
            <a:ext cx="6377362" cy="4496354"/>
          </a:xfrm>
          <a:prstGeom prst="rect">
            <a:avLst/>
          </a:prstGeom>
          <a:solidFill>
            <a:schemeClr val="accent5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>
              <a:solidFill>
                <a:schemeClr val="accent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B585EC9-7D25-4075-BFFF-B2585D0CEC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1711170"/>
            <a:ext cx="5914064" cy="866648"/>
          </a:xfrm>
        </p:spPr>
        <p:txBody>
          <a:bodyPr wrap="square" anchor="b">
            <a:spAutoFit/>
          </a:bodyPr>
          <a:lstStyle>
            <a:lvl1pPr>
              <a:lnSpc>
                <a:spcPct val="88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da-DK" noProof="0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B4DC2986-95FE-4857-8AA5-D37D9525C40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3781" y="2868123"/>
            <a:ext cx="5914064" cy="41684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navn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30CDBDF5-5D80-41DE-B0F6-6EF232DC846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3781" y="3633003"/>
            <a:ext cx="5914064" cy="375820"/>
          </a:xfrm>
        </p:spPr>
        <p:txBody>
          <a:bodyPr/>
          <a:lstStyle>
            <a:lvl1pPr marL="0" indent="0">
              <a:buNone/>
              <a:defRPr lang="da-DK" sz="2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dato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A64D6715-5AD4-49FA-8D81-C0C810D491C5}"/>
              </a:ext>
            </a:extLst>
          </p:cNvPr>
          <p:cNvSpPr/>
          <p:nvPr userDrawn="1"/>
        </p:nvSpPr>
        <p:spPr>
          <a:xfrm>
            <a:off x="10834226" y="5999432"/>
            <a:ext cx="892800" cy="37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400" dirty="0" err="1"/>
          </a:p>
        </p:txBody>
      </p:sp>
      <p:sp>
        <p:nvSpPr>
          <p:cNvPr id="2" name="Pladsholder til billede 7">
            <a:extLst>
              <a:ext uri="{FF2B5EF4-FFF2-40B4-BE49-F238E27FC236}">
                <a16:creationId xmlns:a16="http://schemas.microsoft.com/office/drawing/2014/main" id="{AC1F1651-55C9-BC74-B74A-9ACB5D28E61A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7375465" y="6013832"/>
            <a:ext cx="2966883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rm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placér fondslogo i markeringen her</a:t>
            </a:r>
          </a:p>
          <a:p>
            <a:pPr lvl="0"/>
            <a:endParaRPr lang="da-DK" noProof="0" dirty="0"/>
          </a:p>
        </p:txBody>
      </p:sp>
      <p:sp>
        <p:nvSpPr>
          <p:cNvPr id="4" name="Pladsholder til billede 7">
            <a:extLst>
              <a:ext uri="{FF2B5EF4-FFF2-40B4-BE49-F238E27FC236}">
                <a16:creationId xmlns:a16="http://schemas.microsoft.com/office/drawing/2014/main" id="{4AF98FEA-D306-D1A4-2F3A-F1F6AFA19C6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987888" y="6013832"/>
            <a:ext cx="900000" cy="41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anchor="t">
            <a:noAutofit/>
          </a:bodyPr>
          <a:lstStyle>
            <a:lvl1pPr marL="0" marR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da-DK" sz="700" kern="1200" baseline="0" noProof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noProof="0" dirty="0"/>
              <a:t>Kopier og indsæt GUDP eller fond-logo</a:t>
            </a:r>
          </a:p>
        </p:txBody>
      </p:sp>
    </p:spTree>
    <p:extLst>
      <p:ext uri="{BB962C8B-B14F-4D97-AF65-F5344CB8AC3E}">
        <p14:creationId xmlns:p14="http://schemas.microsoft.com/office/powerpoint/2010/main" val="28253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858808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11104642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2DF656D7-7D58-4B5D-A86F-04246F8E2F68}" type="datetime1">
              <a:rPr lang="da-DK" smtClean="0"/>
              <a:t>20-01-2025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chemeClr val="accent3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‹#›</a:t>
            </a:fld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A28E9EC-BC9A-4D03-A0B6-399FCB73B805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9118" y="6028696"/>
            <a:ext cx="857484" cy="35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54" r:id="rId2"/>
    <p:sldLayoutId id="2147483729" r:id="rId3"/>
    <p:sldLayoutId id="2147483744" r:id="rId4"/>
    <p:sldLayoutId id="2147483769" r:id="rId5"/>
    <p:sldLayoutId id="2147483748" r:id="rId6"/>
    <p:sldLayoutId id="2147483747" r:id="rId7"/>
    <p:sldLayoutId id="2147483745" r:id="rId8"/>
    <p:sldLayoutId id="2147483767" r:id="rId9"/>
    <p:sldLayoutId id="2147483757" r:id="rId10"/>
    <p:sldLayoutId id="2147483750" r:id="rId11"/>
    <p:sldLayoutId id="2147483756" r:id="rId12"/>
    <p:sldLayoutId id="2147483758" r:id="rId13"/>
    <p:sldLayoutId id="2147483755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9" r:id="rId20"/>
    <p:sldLayoutId id="2147483740" r:id="rId21"/>
    <p:sldLayoutId id="2147483759" r:id="rId22"/>
    <p:sldLayoutId id="2147483760" r:id="rId23"/>
    <p:sldLayoutId id="2147483752" r:id="rId24"/>
    <p:sldLayoutId id="2147483753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600"/>
        </a:spcAft>
        <a:buFont typeface="Arial"/>
        <a:buChar char="•"/>
        <a:defRPr sz="24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2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20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6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STIL_TIL_FIL/albedo_visualizatio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STI_TIL_FIL/mean_albedo_visualizatio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GES Innovation">
            <a:extLst>
              <a:ext uri="{FF2B5EF4-FFF2-40B4-BE49-F238E27FC236}">
                <a16:creationId xmlns:a16="http://schemas.microsoft.com/office/drawing/2014/main" id="{999BCE62-5ACB-77D6-5E50-4C56FA061BB4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" r="34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DBF6A021-6892-A1FA-CEAE-048ADAA9FE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D6BB58DE-9431-0A0B-A3D0-16F213874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3781" y="2144494"/>
            <a:ext cx="5914064" cy="433324"/>
          </a:xfrm>
        </p:spPr>
        <p:txBody>
          <a:bodyPr/>
          <a:lstStyle/>
          <a:p>
            <a:r>
              <a:rPr lang="da-DK" dirty="0"/>
              <a:t>Reflekter lyset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EF9ADA93-1326-FC50-F019-F097CE2310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da-DK" dirty="0"/>
              <a:t>Innovationscenter for Økologisk Landbrug &amp; SEGES Innovation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BB1EDF9B-166A-2D23-8B33-42B2243D6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da-DK" dirty="0"/>
              <a:t>6-12-2024</a:t>
            </a:r>
          </a:p>
        </p:txBody>
      </p:sp>
      <p:pic>
        <p:nvPicPr>
          <p:cNvPr id="4" name="Billede 77" descr="Et billede, der indeholder Font/skrifttype, Grafik, grafisk design, tekst&#10;&#10;Automatisk genereret beskrivelse">
            <a:extLst>
              <a:ext uri="{FF2B5EF4-FFF2-40B4-BE49-F238E27FC236}">
                <a16:creationId xmlns:a16="http://schemas.microsoft.com/office/drawing/2014/main" id="{A21B0002-809F-C1D4-39B3-F7C83C8FBF9E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" b="22"/>
          <a:stretch>
            <a:fillRect/>
          </a:stretch>
        </p:blipFill>
        <p:spPr>
          <a:xfrm>
            <a:off x="10828338" y="6013450"/>
            <a:ext cx="857250" cy="360363"/>
          </a:xfrm>
          <a:prstGeom prst="rect">
            <a:avLst/>
          </a:prstGeom>
        </p:spPr>
      </p:pic>
      <p:pic>
        <p:nvPicPr>
          <p:cNvPr id="3" name="Billede 3" descr="Prikken/Div.%20kunder%20/Landbrug%20&amp;%20Fødevare/Fonde%20logoer/Færdig%20mappe%20/Samlede%20fonds%20logoer%20:%20Maj%202018/Promille%20afgiftsfonden%20for%20landbrug/Promille%20logo%20origina">
            <a:extLst>
              <a:ext uri="{FF2B5EF4-FFF2-40B4-BE49-F238E27FC236}">
                <a16:creationId xmlns:a16="http://schemas.microsoft.com/office/drawing/2014/main" id="{052C2501-5B53-A335-3E1C-2F92C1FB2B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94" y="6169978"/>
            <a:ext cx="2915603" cy="203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0064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1B1C3-DD16-FB30-A4AA-A1251632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12366076" cy="711638"/>
          </a:xfrm>
        </p:spPr>
        <p:txBody>
          <a:bodyPr/>
          <a:lstStyle/>
          <a:p>
            <a:r>
              <a:rPr lang="da-DK" dirty="0" err="1"/>
              <a:t>MarkPolygon</a:t>
            </a:r>
            <a:r>
              <a:rPr lang="da-DK" dirty="0"/>
              <a:t>-niveau: Ét område viser omvendt korrelationsmønster</a:t>
            </a:r>
          </a:p>
        </p:txBody>
      </p:sp>
      <p:pic>
        <p:nvPicPr>
          <p:cNvPr id="5" name="Content Placeholder 4" descr="A screen shot of a graph&#10;&#10;Description automatically generated">
            <a:extLst>
              <a:ext uri="{FF2B5EF4-FFF2-40B4-BE49-F238E27FC236}">
                <a16:creationId xmlns:a16="http://schemas.microsoft.com/office/drawing/2014/main" id="{F2EDF583-8050-7B00-7E1C-F4EF55E154D0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770" y="1104523"/>
            <a:ext cx="8024143" cy="5608413"/>
          </a:xfrm>
        </p:spPr>
      </p:pic>
    </p:spTree>
    <p:extLst>
      <p:ext uri="{BB962C8B-B14F-4D97-AF65-F5344CB8AC3E}">
        <p14:creationId xmlns:p14="http://schemas.microsoft.com/office/powerpoint/2010/main" val="2428259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B7CE-691A-6BCC-B48F-62EB85F5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Begrænsninger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0F6EA-C8B0-76CE-97EF-32BA500B13CC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tx2"/>
                </a:solidFill>
              </a:rPr>
              <a:t>Udfordringer</a:t>
            </a:r>
          </a:p>
          <a:p>
            <a:pPr lvl="1"/>
            <a:r>
              <a:rPr lang="da-DK" dirty="0"/>
              <a:t>Intet billede på måledato. </a:t>
            </a:r>
          </a:p>
          <a:p>
            <a:pPr lvl="1"/>
            <a:r>
              <a:rPr lang="da-DK" dirty="0"/>
              <a:t>Billeder tæt på måledato har skyer</a:t>
            </a:r>
          </a:p>
          <a:p>
            <a:pPr marL="252000" lvl="1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b="1" dirty="0">
                <a:solidFill>
                  <a:schemeClr val="tx2"/>
                </a:solidFill>
              </a:rPr>
              <a:t>Eksempel</a:t>
            </a:r>
          </a:p>
          <a:p>
            <a:r>
              <a:rPr lang="da-DK" dirty="0"/>
              <a:t>Højere albedomålinger på </a:t>
            </a:r>
            <a:br>
              <a:rPr lang="da-DK" dirty="0"/>
            </a:br>
            <a:r>
              <a:rPr lang="da-DK" dirty="0"/>
              <a:t>dato med </a:t>
            </a:r>
            <a:r>
              <a:rPr lang="da-DK" dirty="0" err="1"/>
              <a:t>snedække</a:t>
            </a:r>
            <a:r>
              <a:rPr lang="da-DK" dirty="0"/>
              <a:t> (21-11)</a:t>
            </a:r>
          </a:p>
          <a:p>
            <a:pPr lvl="1"/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9F44A7-777B-9CFD-B7EC-F1B77490D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7384" y="3214243"/>
            <a:ext cx="3201676" cy="3838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2CE5D9D-902C-EF27-6283-6C1F2CC6D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060" y="3429000"/>
            <a:ext cx="2968388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BBBEEE-1348-6E06-72F2-78D71559D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741" y="3214243"/>
            <a:ext cx="2234672" cy="36437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0B9402-F221-4BF9-350C-794AE39CC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5741" y="2008417"/>
            <a:ext cx="2234672" cy="121180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B0B4E4-86CA-2717-46FE-55D2F649E65F}"/>
              </a:ext>
            </a:extLst>
          </p:cNvPr>
          <p:cNvSpPr txBox="1"/>
          <p:nvPr/>
        </p:nvSpPr>
        <p:spPr>
          <a:xfrm>
            <a:off x="7857100" y="2213626"/>
            <a:ext cx="205842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800" dirty="0"/>
              <a:t>Men nærmeste skyfrie billede </a:t>
            </a:r>
          </a:p>
          <a:p>
            <a:r>
              <a:rPr lang="da-DK" sz="1800" dirty="0"/>
              <a:t>(17-11) har ingen sne!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F18269-FF6C-F5FB-CE6A-C759FDE2C765}"/>
              </a:ext>
            </a:extLst>
          </p:cNvPr>
          <p:cNvSpPr txBox="1"/>
          <p:nvPr/>
        </p:nvSpPr>
        <p:spPr>
          <a:xfrm>
            <a:off x="9955741" y="1265468"/>
            <a:ext cx="223467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Og interpolering mellem to skyfrie billeder er specielt svært i efterår/vinter: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8C9543-FD87-5614-049A-2D9BEC18E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1927" y="4456257"/>
            <a:ext cx="1830676" cy="240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4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CD890-6665-CBCE-29BD-D82A4DCFB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Konklusion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5A9BA-B228-807C-BFEF-DB33D018C8D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dirty="0"/>
              <a:t>Albedo-</a:t>
            </a:r>
            <a:r>
              <a:rPr lang="en-US" dirty="0" err="1"/>
              <a:t>satellitmålet</a:t>
            </a:r>
            <a:r>
              <a:rPr lang="en-US" dirty="0"/>
              <a:t> </a:t>
            </a:r>
            <a:r>
              <a:rPr lang="en-US" dirty="0" err="1"/>
              <a:t>fra</a:t>
            </a:r>
            <a:r>
              <a:rPr lang="en-US" dirty="0"/>
              <a:t> </a:t>
            </a:r>
            <a:r>
              <a:rPr lang="en-US" b="1" dirty="0" err="1"/>
              <a:t>Vanino</a:t>
            </a:r>
            <a:r>
              <a:rPr lang="en-US" b="1" dirty="0"/>
              <a:t> et al. (2018) </a:t>
            </a:r>
            <a:r>
              <a:rPr lang="da-DK" b="0" i="0" dirty="0">
                <a:solidFill>
                  <a:srgbClr val="ABA398"/>
                </a:solidFill>
                <a:effectLst/>
                <a:latin typeface="Arial" panose="020B0604020202020204" pitchFamily="34" charset="0"/>
              </a:rPr>
              <a:t>[134 citationer]</a:t>
            </a:r>
            <a:r>
              <a:rPr lang="en-US" dirty="0"/>
              <a:t> giver </a:t>
            </a:r>
            <a:r>
              <a:rPr lang="en-US" dirty="0" err="1"/>
              <a:t>svagt</a:t>
            </a:r>
            <a:r>
              <a:rPr lang="en-US" dirty="0"/>
              <a:t> </a:t>
            </a:r>
            <a:r>
              <a:rPr lang="en-US" dirty="0" err="1"/>
              <a:t>korreleret</a:t>
            </a:r>
            <a:r>
              <a:rPr lang="en-US" dirty="0"/>
              <a:t> signal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radiometermålinger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Statistisk</a:t>
            </a:r>
            <a:r>
              <a:rPr lang="en-US" dirty="0"/>
              <a:t> </a:t>
            </a:r>
            <a:r>
              <a:rPr lang="da-DK" dirty="0"/>
              <a:t>signifikante forskelle og bias </a:t>
            </a:r>
            <a:r>
              <a:rPr lang="en-US" dirty="0" err="1"/>
              <a:t>mellem</a:t>
            </a:r>
            <a:r>
              <a:rPr lang="en-US" dirty="0"/>
              <a:t> </a:t>
            </a:r>
            <a:r>
              <a:rPr lang="da-DK" dirty="0"/>
              <a:t>satellit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radiometer</a:t>
            </a:r>
          </a:p>
          <a:p>
            <a:endParaRPr lang="en-US" dirty="0"/>
          </a:p>
          <a:p>
            <a:r>
              <a:rPr lang="en-US" dirty="0" err="1"/>
              <a:t>Fejlmetrikker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mindre</a:t>
            </a:r>
            <a:r>
              <a:rPr lang="en-US" dirty="0"/>
              <a:t> med </a:t>
            </a:r>
            <a:r>
              <a:rPr lang="en-US" dirty="0" err="1"/>
              <a:t>satellitbilleder</a:t>
            </a:r>
            <a:r>
              <a:rPr lang="en-US" dirty="0"/>
              <a:t> </a:t>
            </a:r>
            <a:r>
              <a:rPr lang="en-US" dirty="0" err="1"/>
              <a:t>tættere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radiometermåling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2520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52000" lvl="1" indent="0">
              <a:buNone/>
            </a:pPr>
            <a:endParaRPr lang="en-US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9903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6307-C3DE-CFE4-2D0A-DE9C528E3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Muligheder &amp; Anbefalinger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4E990-EB47-0FF7-25D8-1AB737353245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US" b="1" dirty="0" err="1">
                <a:sym typeface="Wingdings" panose="05000000000000000000" pitchFamily="2" charset="2"/>
              </a:rPr>
              <a:t>Satellit-vejen</a:t>
            </a:r>
            <a:r>
              <a:rPr lang="en-US" b="1" dirty="0">
                <a:sym typeface="Wingdings" panose="05000000000000000000" pitchFamily="2" charset="2"/>
              </a:rPr>
              <a:t>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Undersøge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andre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albedomål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litteraturen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inddrage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klimatogisk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ekspertinput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metodevalget</a:t>
            </a:r>
            <a:r>
              <a:rPr lang="en-US" dirty="0">
                <a:sym typeface="Wingdings" panose="05000000000000000000" pitchFamily="2" charset="2"/>
              </a:rPr>
              <a:t> </a:t>
            </a:r>
          </a:p>
          <a:p>
            <a:pPr marL="2520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 </a:t>
            </a:r>
            <a:r>
              <a:rPr lang="en-US" dirty="0" err="1">
                <a:sym typeface="Wingdings" panose="05000000000000000000" pitchFamily="2" charset="2"/>
              </a:rPr>
              <a:t>Kommer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ikke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udenom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problemet</a:t>
            </a:r>
            <a:r>
              <a:rPr lang="en-US" dirty="0">
                <a:sym typeface="Wingdings" panose="05000000000000000000" pitchFamily="2" charset="2"/>
              </a:rPr>
              <a:t> med </a:t>
            </a:r>
            <a:r>
              <a:rPr lang="en-US" dirty="0" err="1">
                <a:sym typeface="Wingdings" panose="05000000000000000000" pitchFamily="2" charset="2"/>
              </a:rPr>
              <a:t>skydækket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efter</a:t>
            </a:r>
            <a:r>
              <a:rPr lang="en-US" dirty="0">
                <a:sym typeface="Wingdings" panose="05000000000000000000" pitchFamily="2" charset="2"/>
              </a:rPr>
              <a:t>- </a:t>
            </a:r>
            <a:r>
              <a:rPr lang="en-US" dirty="0" err="1">
                <a:sym typeface="Wingdings" panose="05000000000000000000" pitchFamily="2" charset="2"/>
              </a:rPr>
              <a:t>og</a:t>
            </a:r>
            <a:r>
              <a:rPr lang="en-US" dirty="0">
                <a:sym typeface="Wingdings" panose="05000000000000000000" pitchFamily="2" charset="2"/>
              </a:rPr>
              <a:t> 	</a:t>
            </a:r>
            <a:r>
              <a:rPr lang="en-US" dirty="0" err="1">
                <a:sym typeface="Wingdings" panose="05000000000000000000" pitchFamily="2" charset="2"/>
              </a:rPr>
              <a:t>vinterhalvåret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af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Danmark</a:t>
            </a:r>
            <a:r>
              <a:rPr lang="en-US" dirty="0">
                <a:sym typeface="Wingdings" panose="05000000000000000000" pitchFamily="2" charset="2"/>
              </a:rPr>
              <a:t> – mange </a:t>
            </a:r>
            <a:r>
              <a:rPr lang="en-US" dirty="0" err="1">
                <a:sym typeface="Wingdings" panose="05000000000000000000" pitchFamily="2" charset="2"/>
              </a:rPr>
              <a:t>dage</a:t>
            </a:r>
            <a:r>
              <a:rPr lang="en-US" dirty="0">
                <a:sym typeface="Wingdings" panose="05000000000000000000" pitchFamily="2" charset="2"/>
              </a:rPr>
              <a:t> med skyer</a:t>
            </a:r>
          </a:p>
          <a:p>
            <a:pPr marL="252000" lvl="1" indent="0">
              <a:buNone/>
            </a:pPr>
            <a:r>
              <a:rPr lang="en-US" i="1" dirty="0">
                <a:sym typeface="Wingdings" panose="05000000000000000000" pitchFamily="2" charset="2"/>
              </a:rPr>
              <a:t>		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Svært</a:t>
            </a:r>
            <a:r>
              <a:rPr lang="en-US" dirty="0">
                <a:sym typeface="Wingdings" panose="05000000000000000000" pitchFamily="2" charset="2"/>
              </a:rPr>
              <a:t> at </a:t>
            </a:r>
            <a:r>
              <a:rPr lang="en-US" dirty="0" err="1">
                <a:sym typeface="Wingdings" panose="05000000000000000000" pitchFamily="2" charset="2"/>
              </a:rPr>
              <a:t>interpolere</a:t>
            </a:r>
            <a:r>
              <a:rPr lang="en-US" dirty="0">
                <a:sym typeface="Wingdings" panose="05000000000000000000" pitchFamily="2" charset="2"/>
              </a:rPr>
              <a:t> et </a:t>
            </a:r>
            <a:r>
              <a:rPr lang="en-US" dirty="0" err="1">
                <a:sym typeface="Wingdings" panose="05000000000000000000" pitchFamily="2" charset="2"/>
              </a:rPr>
              <a:t>snedækkebillede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fra</a:t>
            </a:r>
            <a:r>
              <a:rPr lang="en-US" dirty="0">
                <a:sym typeface="Wingdings" panose="05000000000000000000" pitchFamily="2" charset="2"/>
              </a:rPr>
              <a:t> to </a:t>
            </a:r>
          </a:p>
          <a:p>
            <a:pPr marL="2520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	     </a:t>
            </a:r>
            <a:r>
              <a:rPr lang="en-US" dirty="0" err="1">
                <a:sym typeface="Wingdings" panose="05000000000000000000" pitchFamily="2" charset="2"/>
              </a:rPr>
              <a:t>snefrie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billeder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755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4B2FB-4089-13EC-58E3-878CFEBE7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3" y="392885"/>
            <a:ext cx="5197240" cy="711638"/>
          </a:xfrm>
        </p:spPr>
        <p:txBody>
          <a:bodyPr anchor="ctr">
            <a:normAutofit/>
          </a:bodyPr>
          <a:lstStyle/>
          <a:p>
            <a:r>
              <a:rPr lang="da-DK" dirty="0"/>
              <a:t>Muligheder &amp; Anbefalinger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6CE90-D6BA-A1AB-7BB7-5F8205A4949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5" y="1549399"/>
            <a:ext cx="5690821" cy="4710724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Drone-</a:t>
            </a:r>
            <a:r>
              <a:rPr lang="en-US" b="1" dirty="0" err="1"/>
              <a:t>vejen</a:t>
            </a:r>
            <a:r>
              <a:rPr lang="en-US" b="1" dirty="0"/>
              <a:t>: </a:t>
            </a:r>
            <a:r>
              <a:rPr lang="en-US" b="1" i="1" dirty="0"/>
              <a:t> </a:t>
            </a:r>
            <a:r>
              <a:rPr lang="en-US" dirty="0"/>
              <a:t>Canisius et al. (2019)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vist</a:t>
            </a:r>
            <a:r>
              <a:rPr lang="en-US" dirty="0"/>
              <a:t> success med </a:t>
            </a:r>
            <a:r>
              <a:rPr lang="en-US" dirty="0" err="1"/>
              <a:t>albedoberegning</a:t>
            </a:r>
            <a:r>
              <a:rPr lang="en-US" dirty="0"/>
              <a:t> </a:t>
            </a:r>
            <a:r>
              <a:rPr lang="en-US" dirty="0" err="1"/>
              <a:t>vha</a:t>
            </a:r>
            <a:r>
              <a:rPr lang="en-US" dirty="0"/>
              <a:t>. </a:t>
            </a:r>
            <a:r>
              <a:rPr lang="en-US" dirty="0" err="1"/>
              <a:t>droneoverflyvning</a:t>
            </a:r>
            <a:r>
              <a:rPr lang="en-US" dirty="0"/>
              <a:t> med </a:t>
            </a:r>
            <a:r>
              <a:rPr lang="da-DK" dirty="0" err="1"/>
              <a:t>multispektrale</a:t>
            </a:r>
            <a:r>
              <a:rPr lang="da-DK" dirty="0"/>
              <a:t> kameraer. 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 err="1"/>
              <a:t>Multispektrale</a:t>
            </a:r>
            <a:r>
              <a:rPr lang="da-DK" dirty="0"/>
              <a:t> plug-and-</a:t>
            </a:r>
            <a:r>
              <a:rPr lang="da-DK" dirty="0" err="1"/>
              <a:t>play</a:t>
            </a:r>
            <a:r>
              <a:rPr lang="da-DK" dirty="0"/>
              <a:t> droner fås mellem 30.000-50.000 DKK</a:t>
            </a:r>
          </a:p>
          <a:p>
            <a:endParaRPr lang="da-DK" dirty="0"/>
          </a:p>
          <a:p>
            <a:r>
              <a:rPr lang="da-DK" dirty="0"/>
              <a:t>Radiometermåling + dronemålinger samme tid og sted uden sky-problemer </a:t>
            </a:r>
            <a:r>
              <a:rPr lang="da-DK" dirty="0">
                <a:sym typeface="Wingdings" panose="05000000000000000000" pitchFamily="2" charset="2"/>
              </a:rPr>
              <a:t> sandsynligt med mere præcise albedomål over store markarealer</a:t>
            </a:r>
          </a:p>
          <a:p>
            <a:pPr marL="0" indent="0">
              <a:buNone/>
            </a:pPr>
            <a:endParaRPr lang="da-DK" dirty="0">
              <a:sym typeface="Wingdings" panose="05000000000000000000" pitchFamily="2" charset="2"/>
            </a:endParaRPr>
          </a:p>
          <a:p>
            <a:r>
              <a:rPr lang="da-DK" dirty="0">
                <a:sym typeface="Wingdings" panose="05000000000000000000" pitchFamily="2" charset="2"/>
              </a:rPr>
              <a:t>Svært at implementere i stor skala uden autonome overflyvninger</a:t>
            </a:r>
          </a:p>
        </p:txBody>
      </p:sp>
      <p:pic>
        <p:nvPicPr>
          <p:cNvPr id="2052" name="Picture 4" descr="DJI PHANTOM 4 MULTISPECTRAL">
            <a:extLst>
              <a:ext uri="{FF2B5EF4-FFF2-40B4-BE49-F238E27FC236}">
                <a16:creationId xmlns:a16="http://schemas.microsoft.com/office/drawing/2014/main" id="{828676B5-572A-8EE0-59D4-E3A5225D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11" y="1956207"/>
            <a:ext cx="7284919" cy="333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20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F5950-025A-8BA4-6C7C-57CEB3F26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Follow-up</a:t>
            </a:r>
            <a:r>
              <a:rPr lang="da-DK" dirty="0"/>
              <a:t> figur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F37D4F-ED4F-302D-AD30-00A2890AD86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Viser målinger</a:t>
            </a:r>
          </a:p>
          <a:p>
            <a:pPr marL="0" indent="0">
              <a:buNone/>
            </a:pPr>
            <a:r>
              <a:rPr lang="da-DK" dirty="0"/>
              <a:t>og satellitmål for </a:t>
            </a:r>
          </a:p>
          <a:p>
            <a:pPr marL="0" indent="0">
              <a:buNone/>
            </a:pPr>
            <a:r>
              <a:rPr lang="da-DK" dirty="0"/>
              <a:t>hver målingsdato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E5A39-BFB2-4C4F-5A49-18DE28224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184" y="766249"/>
            <a:ext cx="8655585" cy="571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4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A96ACF-92E0-CB71-210B-ADE521E6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Albedomålinger foretaget af Andrés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AC7450-53E1-841C-C6AB-3134A7E0734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Ugentlige radiometermålinger (</a:t>
            </a:r>
            <a:r>
              <a:rPr lang="da-DK" dirty="0" err="1"/>
              <a:t>Sep-Dec</a:t>
            </a:r>
            <a:r>
              <a:rPr lang="da-DK" dirty="0"/>
              <a:t>)</a:t>
            </a:r>
          </a:p>
          <a:p>
            <a:r>
              <a:rPr lang="da-DK" dirty="0" err="1"/>
              <a:t>Gnst</a:t>
            </a:r>
            <a:r>
              <a:rPr lang="da-DK" dirty="0"/>
              <a:t>. af hver punktmåling foretaget over</a:t>
            </a:r>
            <a:br>
              <a:rPr lang="da-DK" dirty="0"/>
            </a:br>
            <a:r>
              <a:rPr lang="da-DK" dirty="0"/>
              <a:t>ca. 6 min. </a:t>
            </a:r>
          </a:p>
        </p:txBody>
      </p:sp>
      <p:pic>
        <p:nvPicPr>
          <p:cNvPr id="9" name="Picture 8" descr="A field of flowers with a pole&#10;&#10;Description automatically generated with medium confidence">
            <a:extLst>
              <a:ext uri="{FF2B5EF4-FFF2-40B4-BE49-F238E27FC236}">
                <a16:creationId xmlns:a16="http://schemas.microsoft.com/office/drawing/2014/main" id="{637E6197-5811-A519-583D-D5EF33C60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0133" y="2959688"/>
            <a:ext cx="4246066" cy="3184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9974C12-A68A-AC79-D9BF-2E5C05E2A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4617" y="515433"/>
            <a:ext cx="4766004" cy="540363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CB04B6-7E43-96B2-98E7-0047BF66E594}"/>
              </a:ext>
            </a:extLst>
          </p:cNvPr>
          <p:cNvSpPr txBox="1"/>
          <p:nvPr/>
        </p:nvSpPr>
        <p:spPr>
          <a:xfrm>
            <a:off x="9103297" y="4551963"/>
            <a:ext cx="12949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err="1">
                <a:solidFill>
                  <a:schemeClr val="bg1"/>
                </a:solidFill>
              </a:rPr>
              <a:t>MarkPolygon</a:t>
            </a:r>
            <a:r>
              <a:rPr lang="da-DK" sz="1400" dirty="0">
                <a:solidFill>
                  <a:schemeClr val="bg1"/>
                </a:solidFill>
              </a:rPr>
              <a:t>: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5454DF-7BAC-F3E8-0146-BEE0AEF30680}"/>
              </a:ext>
            </a:extLst>
          </p:cNvPr>
          <p:cNvSpPr txBox="1"/>
          <p:nvPr/>
        </p:nvSpPr>
        <p:spPr>
          <a:xfrm>
            <a:off x="8189499" y="5200227"/>
            <a:ext cx="12949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err="1">
                <a:solidFill>
                  <a:schemeClr val="bg1"/>
                </a:solidFill>
              </a:rPr>
              <a:t>MarkPolygon</a:t>
            </a:r>
            <a:r>
              <a:rPr lang="da-DK" sz="1400" dirty="0">
                <a:solidFill>
                  <a:schemeClr val="bg1"/>
                </a:solidFill>
              </a:rPr>
              <a:t>: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4CE06D-948A-BC64-4771-295750A2D0B2}"/>
              </a:ext>
            </a:extLst>
          </p:cNvPr>
          <p:cNvSpPr txBox="1"/>
          <p:nvPr/>
        </p:nvSpPr>
        <p:spPr>
          <a:xfrm>
            <a:off x="8992803" y="1272681"/>
            <a:ext cx="129490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 err="1">
                <a:solidFill>
                  <a:schemeClr val="bg1"/>
                </a:solidFill>
              </a:rPr>
              <a:t>MarkPolygon</a:t>
            </a:r>
            <a:r>
              <a:rPr lang="da-DK" sz="1400" dirty="0">
                <a:solidFill>
                  <a:schemeClr val="bg1"/>
                </a:solidFill>
              </a:rPr>
              <a:t>: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ED6632-F72B-AECF-2197-90F1D8D34743}"/>
              </a:ext>
            </a:extLst>
          </p:cNvPr>
          <p:cNvSpPr txBox="1"/>
          <p:nvPr/>
        </p:nvSpPr>
        <p:spPr>
          <a:xfrm>
            <a:off x="8419522" y="5990863"/>
            <a:ext cx="244147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400" dirty="0"/>
              <a:t>Måling: </a:t>
            </a:r>
            <a:r>
              <a:rPr lang="da-DK" sz="1400" b="0" dirty="0">
                <a:effectLst/>
                <a:latin typeface="Consolas" panose="020B0609020204030204" pitchFamily="49" charset="0"/>
              </a:rPr>
              <a:t>2024-10-09</a:t>
            </a:r>
          </a:p>
          <a:p>
            <a:endParaRPr lang="da-DK" sz="1400" dirty="0" err="1"/>
          </a:p>
        </p:txBody>
      </p:sp>
    </p:spTree>
    <p:extLst>
      <p:ext uri="{BB962C8B-B14F-4D97-AF65-F5344CB8AC3E}">
        <p14:creationId xmlns:p14="http://schemas.microsoft.com/office/powerpoint/2010/main" val="1362789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6477-D275-088A-2326-7058F092A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Satellitberegning af albedo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62CE4-AE5D-AD56-4A23-53E9040BDB41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2926" y="1549399"/>
            <a:ext cx="4969112" cy="4148139"/>
          </a:xfrm>
        </p:spPr>
        <p:txBody>
          <a:bodyPr/>
          <a:lstStyle/>
          <a:p>
            <a:r>
              <a:rPr lang="da-DK" dirty="0" err="1"/>
              <a:t>SentinelHub’s</a:t>
            </a:r>
            <a:r>
              <a:rPr lang="da-DK" dirty="0"/>
              <a:t> optiske </a:t>
            </a:r>
            <a:r>
              <a:rPr lang="da-DK" dirty="0" err="1"/>
              <a:t>bånd’s</a:t>
            </a:r>
            <a:r>
              <a:rPr lang="da-DK" dirty="0"/>
              <a:t> </a:t>
            </a:r>
            <a:r>
              <a:rPr lang="da-DK" i="1" u="sng" dirty="0" err="1"/>
              <a:t>overfladereflektans</a:t>
            </a:r>
            <a:r>
              <a:rPr lang="da-DK" dirty="0"/>
              <a:t> (</a:t>
            </a:r>
            <a:r>
              <a:rPr lang="el-GR" i="1" dirty="0"/>
              <a:t>ρ</a:t>
            </a:r>
            <a:r>
              <a:rPr lang="da-DK" i="1" dirty="0"/>
              <a:t>bi</a:t>
            </a:r>
            <a:r>
              <a:rPr lang="da-DK" dirty="0"/>
              <a:t>) vægtes med </a:t>
            </a:r>
            <a:r>
              <a:rPr lang="da-DK" i="1" u="sng" dirty="0"/>
              <a:t>solstrålingsfraktioner</a:t>
            </a:r>
            <a:r>
              <a:rPr lang="da-DK" dirty="0"/>
              <a:t> (</a:t>
            </a:r>
            <a:r>
              <a:rPr lang="el-GR" i="1" dirty="0"/>
              <a:t>ω</a:t>
            </a:r>
            <a:r>
              <a:rPr lang="da-DK" i="1" dirty="0"/>
              <a:t>bi</a:t>
            </a:r>
            <a:r>
              <a:rPr lang="da-DK" dirty="0"/>
              <a:t>) udledt af </a:t>
            </a:r>
            <a:r>
              <a:rPr lang="en-US" dirty="0" err="1"/>
              <a:t>spektrale</a:t>
            </a:r>
            <a:r>
              <a:rPr lang="en-US" dirty="0"/>
              <a:t> </a:t>
            </a:r>
            <a:r>
              <a:rPr lang="en-US" dirty="0" err="1"/>
              <a:t>responskurver</a:t>
            </a:r>
            <a:r>
              <a:rPr lang="en-US" dirty="0"/>
              <a:t> (</a:t>
            </a:r>
            <a:r>
              <a:rPr lang="en-US" dirty="0" err="1"/>
              <a:t>Vanino</a:t>
            </a:r>
            <a:r>
              <a:rPr lang="en-US" dirty="0"/>
              <a:t> et al., 2018).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Albedo </a:t>
            </a:r>
            <a:r>
              <a:rPr lang="en-US" dirty="0" err="1"/>
              <a:t>mål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b="1" dirty="0"/>
              <a:t>10x10m pixels</a:t>
            </a:r>
            <a:r>
              <a:rPr lang="en-US" dirty="0"/>
              <a:t>-</a:t>
            </a:r>
            <a:r>
              <a:rPr lang="en-US" dirty="0" err="1"/>
              <a:t>niveau</a:t>
            </a:r>
            <a:r>
              <a:rPr lang="en-US" b="1" dirty="0"/>
              <a:t> </a:t>
            </a:r>
            <a:r>
              <a:rPr lang="en-US" dirty="0" err="1"/>
              <a:t>beregnes</a:t>
            </a:r>
            <a:r>
              <a:rPr lang="en-US" dirty="0"/>
              <a:t> da: 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3FDEA9-84D7-9BAE-85D7-1C25BB3E9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376" y="4769607"/>
            <a:ext cx="3546022" cy="9279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46E00-FCBC-8049-ECCF-D070FB6A6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64" y="876890"/>
            <a:ext cx="4511476" cy="53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4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44C1-A8C2-3191-675D-DD428414D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Albedo: Satellit </a:t>
            </a:r>
            <a:r>
              <a:rPr lang="da-DK" dirty="0" err="1"/>
              <a:t>vs</a:t>
            </a:r>
            <a:r>
              <a:rPr lang="da-DK" dirty="0"/>
              <a:t> radiometer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0D9F3-D864-3FD4-14E8-0AD8142DDFA3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>
                <a:hlinkClick r:id="rId2" action="ppaction://hlinkfile"/>
              </a:rPr>
              <a:t>Interaktivt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</a:rPr>
              <a:t>Observationer:</a:t>
            </a:r>
          </a:p>
          <a:p>
            <a:r>
              <a:rPr lang="da-DK" dirty="0"/>
              <a:t>Høj varians i radiometermålinger </a:t>
            </a:r>
          </a:p>
          <a:p>
            <a:pPr lvl="1"/>
            <a:r>
              <a:rPr lang="da-DK" dirty="0"/>
              <a:t>Også tætte punktmålinger imellem </a:t>
            </a:r>
          </a:p>
          <a:p>
            <a:pPr marL="252000" lvl="1" indent="0">
              <a:buNone/>
            </a:pPr>
            <a:endParaRPr lang="da-DK" dirty="0"/>
          </a:p>
          <a:p>
            <a:r>
              <a:rPr lang="da-DK" dirty="0"/>
              <a:t>Lav varians i satellitmålinger </a:t>
            </a:r>
          </a:p>
          <a:p>
            <a:pPr lvl="1"/>
            <a:r>
              <a:rPr lang="da-DK" dirty="0"/>
              <a:t>Glat fordeling af albedoværdier</a:t>
            </a:r>
            <a:br>
              <a:rPr lang="da-DK" dirty="0"/>
            </a:br>
            <a:r>
              <a:rPr lang="da-DK" dirty="0"/>
              <a:t>over marken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235EDD-499D-0F43-5707-CB1445613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57" y="392885"/>
            <a:ext cx="4811590" cy="577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3F0D3-CD50-6305-8D14-A183D47F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Albedo: Satellit </a:t>
            </a:r>
            <a:r>
              <a:rPr lang="da-DK" dirty="0" err="1"/>
              <a:t>vs</a:t>
            </a:r>
            <a:r>
              <a:rPr lang="da-DK" dirty="0"/>
              <a:t> radiometer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99B6-2976-B0D3-BD79-7D78ED568B62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>
                <a:solidFill>
                  <a:schemeClr val="tx2"/>
                </a:solidFill>
              </a:rPr>
              <a:t>Ønsker fejlmetrikker mellem </a:t>
            </a:r>
            <a:br>
              <a:rPr lang="da-DK" dirty="0">
                <a:solidFill>
                  <a:schemeClr val="tx2"/>
                </a:solidFill>
              </a:rPr>
            </a:br>
            <a:r>
              <a:rPr lang="da-DK" dirty="0">
                <a:solidFill>
                  <a:schemeClr val="tx2"/>
                </a:solidFill>
              </a:rPr>
              <a:t>satellit &amp; radiometer</a:t>
            </a:r>
          </a:p>
          <a:p>
            <a:pPr lvl="1"/>
            <a:r>
              <a:rPr lang="da-DK" dirty="0">
                <a:solidFill>
                  <a:schemeClr val="tx2"/>
                </a:solidFill>
                <a:hlinkClick r:id="rId2" action="ppaction://hlinkfile"/>
              </a:rPr>
              <a:t>Interaktivt</a:t>
            </a:r>
            <a:endParaRPr lang="da-DK" dirty="0">
              <a:solidFill>
                <a:schemeClr val="tx2"/>
              </a:solidFill>
            </a:endParaRPr>
          </a:p>
          <a:p>
            <a:pPr lvl="1"/>
            <a:endParaRPr lang="da-DK" dirty="0">
              <a:solidFill>
                <a:schemeClr val="tx2"/>
              </a:solidFill>
            </a:endParaRPr>
          </a:p>
          <a:p>
            <a:pPr lvl="1"/>
            <a:r>
              <a:rPr lang="da-DK" dirty="0">
                <a:solidFill>
                  <a:schemeClr val="tx1"/>
                </a:solidFill>
              </a:rPr>
              <a:t>Udregn fejlen mellem radiometerværdi</a:t>
            </a:r>
          </a:p>
          <a:p>
            <a:pPr marL="252000" lvl="1" indent="0">
              <a:buNone/>
            </a:pPr>
            <a:r>
              <a:rPr lang="da-DK" dirty="0">
                <a:solidFill>
                  <a:schemeClr val="tx1"/>
                </a:solidFill>
              </a:rPr>
              <a:t>og </a:t>
            </a:r>
            <a:r>
              <a:rPr lang="da-DK" dirty="0" err="1">
                <a:solidFill>
                  <a:schemeClr val="tx1"/>
                </a:solidFill>
              </a:rPr>
              <a:t>gns</a:t>
            </a:r>
            <a:r>
              <a:rPr lang="da-DK" dirty="0">
                <a:solidFill>
                  <a:schemeClr val="tx1"/>
                </a:solidFill>
              </a:rPr>
              <a:t>. af nære satellitværdier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C873F-AB89-01CC-BBFE-EE1FC6C9B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510" y="64391"/>
            <a:ext cx="5609152" cy="679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9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F8A8C-D234-2318-A2C4-56203B9CA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</a:t>
            </a:r>
            <a:r>
              <a:rPr lang="da-DK" dirty="0">
                <a:solidFill>
                  <a:schemeClr val="tx2"/>
                </a:solidFill>
              </a:rPr>
              <a:t>ejlmetrik gennem efteråret (Mean Bias </a:t>
            </a:r>
            <a:r>
              <a:rPr lang="da-DK" dirty="0" err="1">
                <a:solidFill>
                  <a:schemeClr val="tx2"/>
                </a:solidFill>
              </a:rPr>
              <a:t>Error</a:t>
            </a:r>
            <a:r>
              <a:rPr lang="da-DK" dirty="0">
                <a:solidFill>
                  <a:schemeClr val="tx2"/>
                </a:solidFill>
              </a:rPr>
              <a:t>)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F221D-DCEC-5D8A-2586-23993B834CDE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da-DK" dirty="0"/>
              <a:t>Satellitværdier ligger i </a:t>
            </a:r>
            <a:r>
              <a:rPr lang="da-DK" dirty="0" err="1"/>
              <a:t>gns</a:t>
            </a:r>
            <a:r>
              <a:rPr lang="da-DK" dirty="0"/>
              <a:t>. oftest under radiometermålinger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1A0BA5-EF0C-352F-7913-02120B1FD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356" y="1996497"/>
            <a:ext cx="9177700" cy="455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82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C1102-A60B-1210-5F37-5BCA1513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Statistiske tests for signifikante forskelle og bias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D8050-1EBF-144A-AD77-2BD0C597FE5F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71024D-2C86-05F1-1EFF-30683802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944" y="1235177"/>
            <a:ext cx="79629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54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78D51-BCA5-229D-7963-7DAE30507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10007172" cy="711638"/>
          </a:xfrm>
        </p:spPr>
        <p:txBody>
          <a:bodyPr/>
          <a:lstStyle/>
          <a:p>
            <a:r>
              <a:rPr lang="da-DK" dirty="0"/>
              <a:t>Ingen stigende fejlmetrik desto længere fra målingsdato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FFED4-5AA5-F11F-2A10-CC4FB65FDBC9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750352-08D3-BCA7-1AA3-B8F930B56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58" y="1342267"/>
            <a:ext cx="95821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9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88470-7A71-2E9A-902D-29DF003E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92" y="392885"/>
            <a:ext cx="11104642" cy="711638"/>
          </a:xfrm>
        </p:spPr>
        <p:txBody>
          <a:bodyPr/>
          <a:lstStyle/>
          <a:p>
            <a:r>
              <a:rPr lang="da-DK" dirty="0"/>
              <a:t>Mulig sammenhæng mellem radiometer og nære båndværdier? (15 m radius)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4525C-A654-126D-2AC2-975301C79DAB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3B6196-9505-6F1B-61A6-5EC755205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65" y="1549399"/>
            <a:ext cx="102489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88453"/>
      </p:ext>
    </p:extLst>
  </p:cSld>
  <p:clrMapOvr>
    <a:masterClrMapping/>
  </p:clrMapOvr>
</p:sld>
</file>

<file path=ppt/theme/theme1.xml><?xml version="1.0" encoding="utf-8"?>
<a:theme xmlns:a="http://schemas.openxmlformats.org/drawingml/2006/main" name="SEGES Innovation">
  <a:themeElements>
    <a:clrScheme name="SEGES Innovation_23">
      <a:dk1>
        <a:srgbClr val="000000"/>
      </a:dk1>
      <a:lt1>
        <a:sysClr val="window" lastClr="FFFFFF"/>
      </a:lt1>
      <a:dk2>
        <a:srgbClr val="005521"/>
      </a:dk2>
      <a:lt2>
        <a:srgbClr val="CECCBB"/>
      </a:lt2>
      <a:accent1>
        <a:srgbClr val="71AE89"/>
      </a:accent1>
      <a:accent2>
        <a:srgbClr val="48280C"/>
      </a:accent2>
      <a:accent3>
        <a:srgbClr val="7AB6C6"/>
      </a:accent3>
      <a:accent4>
        <a:srgbClr val="904406"/>
      </a:accent4>
      <a:accent5>
        <a:srgbClr val="004363"/>
      </a:accent5>
      <a:accent6>
        <a:srgbClr val="E0AA00"/>
      </a:accent6>
      <a:hlink>
        <a:srgbClr val="004363"/>
      </a:hlink>
      <a:folHlink>
        <a:srgbClr val="00552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EGES_Innovation_dansk" id="{D6B736AA-E174-427E-BC3F-D664D41E1508}" vid="{93E1C7D2-AA1D-4D60-B9E8-6690AEE2A8EC}"/>
    </a:ext>
  </a:extLst>
</a:theme>
</file>

<file path=ppt/theme/theme2.xml><?xml version="1.0" encoding="utf-8"?>
<a:theme xmlns:a="http://schemas.openxmlformats.org/drawingml/2006/main" name="Office Theme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GES PS">
      <a:dk1>
        <a:srgbClr val="000000"/>
      </a:dk1>
      <a:lt1>
        <a:sysClr val="window" lastClr="FFFFFF"/>
      </a:lt1>
      <a:dk2>
        <a:srgbClr val="005521"/>
      </a:dk2>
      <a:lt2>
        <a:srgbClr val="FFFFFF"/>
      </a:lt2>
      <a:accent1>
        <a:srgbClr val="71AE89"/>
      </a:accent1>
      <a:accent2>
        <a:srgbClr val="00435E"/>
      </a:accent2>
      <a:accent3>
        <a:srgbClr val="CECCBB"/>
      </a:accent3>
      <a:accent4>
        <a:srgbClr val="9DDCF9"/>
      </a:accent4>
      <a:accent5>
        <a:srgbClr val="4B3E31"/>
      </a:accent5>
      <a:accent6>
        <a:srgbClr val="EE6C00"/>
      </a:accent6>
      <a:hlink>
        <a:srgbClr val="00435E"/>
      </a:hlink>
      <a:folHlink>
        <a:srgbClr val="0956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390</Words>
  <Application>Microsoft Office PowerPoint</Application>
  <PresentationFormat>Custom</PresentationFormat>
  <Paragraphs>75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Consolas</vt:lpstr>
      <vt:lpstr>Wingdings</vt:lpstr>
      <vt:lpstr>SEGES Innovation</vt:lpstr>
      <vt:lpstr>Reflekter lyset</vt:lpstr>
      <vt:lpstr>Albedomålinger foretaget af Andrés</vt:lpstr>
      <vt:lpstr>Satellitberegning af albedo</vt:lpstr>
      <vt:lpstr>Albedo: Satellit vs radiometer</vt:lpstr>
      <vt:lpstr>Albedo: Satellit vs radiometer II</vt:lpstr>
      <vt:lpstr>Fejlmetrik gennem efteråret (Mean Bias Error)</vt:lpstr>
      <vt:lpstr>Statistiske tests for signifikante forskelle og bias  </vt:lpstr>
      <vt:lpstr>Ingen stigende fejlmetrik desto længere fra målingsdato</vt:lpstr>
      <vt:lpstr>Mulig sammenhæng mellem radiometer og nære båndværdier? (15 m radius)</vt:lpstr>
      <vt:lpstr>MarkPolygon-niveau: Ét område viser omvendt korrelationsmønster</vt:lpstr>
      <vt:lpstr>Begrænsninger</vt:lpstr>
      <vt:lpstr>Konklusion</vt:lpstr>
      <vt:lpstr>Muligheder &amp; Anbefalinger</vt:lpstr>
      <vt:lpstr>Muligheder &amp; Anbefalinger II</vt:lpstr>
      <vt:lpstr>Follow-up figur</vt:lpstr>
    </vt:vector>
  </TitlesOfParts>
  <Company>SEGES Innovation - Data &amp; Analytics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Hein</dc:creator>
  <cp:lastModifiedBy>Dennis Weigelt Pedersen</cp:lastModifiedBy>
  <cp:revision>4</cp:revision>
  <dcterms:created xsi:type="dcterms:W3CDTF">2024-12-04T09:01:15Z</dcterms:created>
  <dcterms:modified xsi:type="dcterms:W3CDTF">2025-01-20T12:30:25Z</dcterms:modified>
</cp:coreProperties>
</file>