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1"/>
    <p:sldMasterId id="2147483753" r:id="rId2"/>
    <p:sldMasterId id="2147483648" r:id="rId3"/>
    <p:sldMasterId id="2147483685" r:id="rId4"/>
    <p:sldMasterId id="2147483726" r:id="rId5"/>
  </p:sldMasterIdLst>
  <p:notesMasterIdLst>
    <p:notesMasterId r:id="rId32"/>
  </p:notesMasterIdLst>
  <p:handoutMasterIdLst>
    <p:handoutMasterId r:id="rId33"/>
  </p:handoutMasterIdLst>
  <p:sldIdLst>
    <p:sldId id="317" r:id="rId6"/>
    <p:sldId id="318" r:id="rId7"/>
    <p:sldId id="567" r:id="rId8"/>
    <p:sldId id="559" r:id="rId9"/>
    <p:sldId id="558" r:id="rId10"/>
    <p:sldId id="560" r:id="rId11"/>
    <p:sldId id="561" r:id="rId12"/>
    <p:sldId id="330" r:id="rId13"/>
    <p:sldId id="321" r:id="rId14"/>
    <p:sldId id="319" r:id="rId15"/>
    <p:sldId id="332" r:id="rId16"/>
    <p:sldId id="320" r:id="rId17"/>
    <p:sldId id="324" r:id="rId18"/>
    <p:sldId id="329" r:id="rId19"/>
    <p:sldId id="322" r:id="rId20"/>
    <p:sldId id="323" r:id="rId21"/>
    <p:sldId id="335" r:id="rId22"/>
    <p:sldId id="325" r:id="rId23"/>
    <p:sldId id="328" r:id="rId24"/>
    <p:sldId id="566" r:id="rId25"/>
    <p:sldId id="326" r:id="rId26"/>
    <p:sldId id="333" r:id="rId27"/>
    <p:sldId id="563" r:id="rId28"/>
    <p:sldId id="564" r:id="rId29"/>
    <p:sldId id="565" r:id="rId30"/>
    <p:sldId id="562" r:id="rId31"/>
  </p:sldIdLst>
  <p:sldSz cx="12190413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88919F"/>
    <a:srgbClr val="4B3E31"/>
    <a:srgbClr val="141432"/>
    <a:srgbClr val="96B4EB"/>
    <a:srgbClr val="96B4DC"/>
    <a:srgbClr val="C16B82"/>
    <a:srgbClr val="970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805" autoAdjust="0"/>
  </p:normalViewPr>
  <p:slideViewPr>
    <p:cSldViewPr snapToGrid="0" snapToObjects="1" showGuides="1">
      <p:cViewPr varScale="1">
        <p:scale>
          <a:sx n="94" d="100"/>
          <a:sy n="94" d="100"/>
        </p:scale>
        <p:origin x="2076" y="90"/>
      </p:cViewPr>
      <p:guideLst>
        <p:guide orient="horz" pos="276"/>
        <p:guide orient="horz" pos="979"/>
        <p:guide orient="horz" pos="3996"/>
        <p:guide orient="horz" pos="870"/>
        <p:guide orient="horz" pos="3589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ges-data\seges-data\&#216;kologi%20Innovation\3-Fagligt%20arkiv\3-6-Planter\Arealstat.ANSO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b\Desktop\Kopi%20af%2020200929_Areal%20for%20at%20erstatte%20soja%20i%20dansk%20m&#230;lkeproduk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b\Desktop\Kopi%20af%2020200929_Areal%20for%20at%20erstatte%20soja%20i%20dansk%20m&#230;lkeproduktion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tilskudsprojekter\Seges\Tilskudsprojekter\EU-Projekter\3869_EU_INB_DIVERSify\1-Arbejdsmappe\2021\20210318_leo_seperation_seed_mixtur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tilskudsprojekter\Seges\Tilskudsprojekter\EU-Projekter\3869_EU_INB_DIVERSify\1-Arbejdsmappe\2021\20210318_leo_seperation_seed_mixtur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66426071741034"/>
          <c:y val="0.15782407407407409"/>
          <c:w val="0.83078018372703399"/>
          <c:h val="0.66485304099918541"/>
        </c:manualLayout>
      </c:layout>
      <c:barChart>
        <c:barDir val="col"/>
        <c:grouping val="clustered"/>
        <c:varyColors val="0"/>
        <c:ser>
          <c:idx val="0"/>
          <c:order val="0"/>
          <c:tx>
            <c:v>Hestebønner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'Samlet Data'!$C$4:$O$4</c:f>
              <c:numCache>
                <c:formatCode>0</c:formatCode>
                <c:ptCount val="1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 formatCode="@">
                  <c:v>2021</c:v>
                </c:pt>
              </c:numCache>
            </c:numRef>
          </c:cat>
          <c:val>
            <c:numRef>
              <c:f>'Samlet Data'!$C$30:$O$30</c:f>
              <c:numCache>
                <c:formatCode>#,##0</c:formatCode>
                <c:ptCount val="13"/>
                <c:pt idx="0">
                  <c:v>488.63</c:v>
                </c:pt>
                <c:pt idx="1">
                  <c:v>766.24</c:v>
                </c:pt>
                <c:pt idx="2">
                  <c:v>736.04</c:v>
                </c:pt>
                <c:pt idx="3">
                  <c:v>1402</c:v>
                </c:pt>
                <c:pt idx="4">
                  <c:v>1869</c:v>
                </c:pt>
                <c:pt idx="5">
                  <c:v>2421</c:v>
                </c:pt>
                <c:pt idx="6">
                  <c:v>3433</c:v>
                </c:pt>
                <c:pt idx="7">
                  <c:v>4675</c:v>
                </c:pt>
                <c:pt idx="8">
                  <c:v>6065</c:v>
                </c:pt>
                <c:pt idx="9">
                  <c:v>9779</c:v>
                </c:pt>
                <c:pt idx="10">
                  <c:v>8339</c:v>
                </c:pt>
                <c:pt idx="11">
                  <c:v>10574.4</c:v>
                </c:pt>
                <c:pt idx="12">
                  <c:v>12336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2C-4854-B993-6AEFFF203F77}"/>
            </c:ext>
          </c:extLst>
        </c:ser>
        <c:ser>
          <c:idx val="1"/>
          <c:order val="1"/>
          <c:tx>
            <c:v>Ærter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'Samlet Data'!$C$4:$O$4</c:f>
              <c:numCache>
                <c:formatCode>0</c:formatCode>
                <c:ptCount val="1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 formatCode="@">
                  <c:v>2021</c:v>
                </c:pt>
              </c:numCache>
            </c:numRef>
          </c:cat>
          <c:val>
            <c:numRef>
              <c:f>'Samlet Data'!$C$29:$O$29</c:f>
              <c:numCache>
                <c:formatCode>#,##0</c:formatCode>
                <c:ptCount val="13"/>
                <c:pt idx="0">
                  <c:v>1078.1099999999999</c:v>
                </c:pt>
                <c:pt idx="1">
                  <c:v>1854.96</c:v>
                </c:pt>
                <c:pt idx="2">
                  <c:v>1665.98</c:v>
                </c:pt>
                <c:pt idx="3">
                  <c:v>1256</c:v>
                </c:pt>
                <c:pt idx="4">
                  <c:v>1217</c:v>
                </c:pt>
                <c:pt idx="5">
                  <c:v>1207</c:v>
                </c:pt>
                <c:pt idx="6">
                  <c:v>1301</c:v>
                </c:pt>
                <c:pt idx="7">
                  <c:v>1405</c:v>
                </c:pt>
                <c:pt idx="8">
                  <c:v>1646</c:v>
                </c:pt>
                <c:pt idx="9">
                  <c:v>1919</c:v>
                </c:pt>
                <c:pt idx="10">
                  <c:v>1840</c:v>
                </c:pt>
                <c:pt idx="11">
                  <c:v>2520</c:v>
                </c:pt>
                <c:pt idx="12">
                  <c:v>3595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2C-4854-B993-6AEFFF203F77}"/>
            </c:ext>
          </c:extLst>
        </c:ser>
        <c:ser>
          <c:idx val="2"/>
          <c:order val="2"/>
          <c:tx>
            <c:v>Lupin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'Samlet Data'!$C$4:$O$4</c:f>
              <c:numCache>
                <c:formatCode>0</c:formatCode>
                <c:ptCount val="1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 formatCode="@">
                  <c:v>2021</c:v>
                </c:pt>
              </c:numCache>
            </c:numRef>
          </c:cat>
          <c:val>
            <c:numRef>
              <c:f>'Samlet Data'!$C$31:$O$31</c:f>
              <c:numCache>
                <c:formatCode>#,##0</c:formatCode>
                <c:ptCount val="13"/>
                <c:pt idx="0">
                  <c:v>509.29</c:v>
                </c:pt>
                <c:pt idx="1">
                  <c:v>623.04999999999995</c:v>
                </c:pt>
                <c:pt idx="2">
                  <c:v>392.39</c:v>
                </c:pt>
                <c:pt idx="3">
                  <c:v>339</c:v>
                </c:pt>
                <c:pt idx="4">
                  <c:v>196</c:v>
                </c:pt>
                <c:pt idx="5">
                  <c:v>144</c:v>
                </c:pt>
                <c:pt idx="6">
                  <c:v>195</c:v>
                </c:pt>
                <c:pt idx="7">
                  <c:v>190</c:v>
                </c:pt>
                <c:pt idx="8">
                  <c:v>339</c:v>
                </c:pt>
                <c:pt idx="9">
                  <c:v>276</c:v>
                </c:pt>
                <c:pt idx="10">
                  <c:v>468</c:v>
                </c:pt>
                <c:pt idx="11">
                  <c:v>638.79999999999995</c:v>
                </c:pt>
                <c:pt idx="12">
                  <c:v>2592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2C-4854-B993-6AEFFF203F77}"/>
            </c:ext>
          </c:extLst>
        </c:ser>
        <c:ser>
          <c:idx val="3"/>
          <c:order val="3"/>
          <c:tx>
            <c:v>Anden bælgsæd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'Samlet Data'!$C$4:$O$4</c:f>
              <c:numCache>
                <c:formatCode>0</c:formatCode>
                <c:ptCount val="1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 formatCode="@">
                  <c:v>2021</c:v>
                </c:pt>
              </c:numCache>
            </c:numRef>
          </c:cat>
          <c:val>
            <c:numRef>
              <c:f>'Samlet Data'!$C$46:$O$46</c:f>
              <c:numCache>
                <c:formatCode>#,##0</c:formatCode>
                <c:ptCount val="13"/>
                <c:pt idx="0">
                  <c:v>5.49</c:v>
                </c:pt>
                <c:pt idx="1">
                  <c:v>74.73</c:v>
                </c:pt>
                <c:pt idx="2">
                  <c:v>74.940000000000012</c:v>
                </c:pt>
                <c:pt idx="3">
                  <c:v>68</c:v>
                </c:pt>
                <c:pt idx="4">
                  <c:v>27</c:v>
                </c:pt>
                <c:pt idx="5">
                  <c:v>51</c:v>
                </c:pt>
                <c:pt idx="6">
                  <c:v>39</c:v>
                </c:pt>
                <c:pt idx="7">
                  <c:v>61</c:v>
                </c:pt>
                <c:pt idx="8">
                  <c:v>51</c:v>
                </c:pt>
                <c:pt idx="9">
                  <c:v>225</c:v>
                </c:pt>
                <c:pt idx="10">
                  <c:v>51</c:v>
                </c:pt>
                <c:pt idx="11">
                  <c:v>281.29999999999995</c:v>
                </c:pt>
                <c:pt idx="12">
                  <c:v>413.3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2C-4854-B993-6AEFFF203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591330512"/>
        <c:axId val="591333136"/>
      </c:barChart>
      <c:catAx>
        <c:axId val="59133051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91333136"/>
        <c:crosses val="autoZero"/>
        <c:auto val="1"/>
        <c:lblAlgn val="ctr"/>
        <c:lblOffset val="100"/>
        <c:noMultiLvlLbl val="0"/>
      </c:catAx>
      <c:valAx>
        <c:axId val="591333136"/>
        <c:scaling>
          <c:orientation val="minMax"/>
          <c:max val="13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sz="1400" b="1"/>
                  <a:t>ha</a:t>
                </a:r>
              </a:p>
              <a:p>
                <a:pPr>
                  <a:defRPr sz="1400" b="1"/>
                </a:pPr>
                <a:endParaRPr lang="da-DK" sz="1400" b="1"/>
              </a:p>
              <a:p>
                <a:pPr>
                  <a:defRPr sz="1400" b="1"/>
                </a:pPr>
                <a:endParaRPr lang="da-DK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9133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60256083405082"/>
          <c:y val="0.13722875363881745"/>
          <c:w val="0.60445089458690382"/>
          <c:h val="0.80027131322662681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CF-43BE-8CFB-E4C831896A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CF-43BE-8CFB-E4C831896A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CF-43BE-8CFB-E4C831896A2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BCF-43BE-8CFB-E4C831896A26}"/>
              </c:ext>
            </c:extLst>
          </c:dPt>
          <c:dLbls>
            <c:dLbl>
              <c:idx val="0"/>
              <c:layout>
                <c:manualLayout>
                  <c:x val="8.2038763402881451E-2"/>
                  <c:y val="8.12534487930083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CF-43BE-8CFB-E4C831896A26}"/>
                </c:ext>
              </c:extLst>
            </c:dLbl>
            <c:dLbl>
              <c:idx val="1"/>
              <c:layout>
                <c:manualLayout>
                  <c:x val="4.6310013379190475E-2"/>
                  <c:y val="-4.21397284926971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CF-43BE-8CFB-E4C831896A26}"/>
                </c:ext>
              </c:extLst>
            </c:dLbl>
            <c:dLbl>
              <c:idx val="2"/>
              <c:layout>
                <c:manualLayout>
                  <c:x val="-2.4734941694441077E-2"/>
                  <c:y val="-2.00793594460866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CF-43BE-8CFB-E4C831896A26}"/>
                </c:ext>
              </c:extLst>
            </c:dLbl>
            <c:dLbl>
              <c:idx val="3"/>
              <c:layout>
                <c:manualLayout>
                  <c:x val="-6.5198298518794259E-2"/>
                  <c:y val="4.05433809505274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CF-43BE-8CFB-E4C831896A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'Ark1'!$F$32:$F$35</c:f>
              <c:strCache>
                <c:ptCount val="4"/>
                <c:pt idx="0">
                  <c:v>Raps</c:v>
                </c:pt>
                <c:pt idx="1">
                  <c:v>Hestebønne</c:v>
                </c:pt>
                <c:pt idx="2">
                  <c:v>Lupin</c:v>
                </c:pt>
                <c:pt idx="3">
                  <c:v>Markært </c:v>
                </c:pt>
              </c:strCache>
            </c:strRef>
          </c:cat>
          <c:val>
            <c:numRef>
              <c:f>'Ark1'!$H$32:$H$35</c:f>
              <c:numCache>
                <c:formatCode>General</c:formatCode>
                <c:ptCount val="4"/>
                <c:pt idx="0">
                  <c:v>8000</c:v>
                </c:pt>
                <c:pt idx="1">
                  <c:v>20000</c:v>
                </c:pt>
                <c:pt idx="2">
                  <c:v>8000</c:v>
                </c:pt>
                <c:pt idx="3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CF-43BE-8CFB-E4C831896A2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a-DK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'Ark1'!$C$10:$C$11</c:f>
              <c:strCache>
                <c:ptCount val="2"/>
                <c:pt idx="0">
                  <c:v>Lupins</c:v>
                </c:pt>
                <c:pt idx="1">
                  <c:v>, pct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'Ark1'!$A$12:$A$14</c:f>
              <c:strCache>
                <c:ptCount val="3"/>
                <c:pt idx="0">
                  <c:v>Raw material</c:v>
                </c:pt>
                <c:pt idx="1">
                  <c:v>Cleaned by rotating sieve, lupin fraktion </c:v>
                </c:pt>
                <c:pt idx="2">
                  <c:v>Cleaned by rotating sieve, residue</c:v>
                </c:pt>
              </c:strCache>
            </c:strRef>
          </c:cat>
          <c:val>
            <c:numRef>
              <c:f>'Ark1'!$C$12:$C$14</c:f>
              <c:numCache>
                <c:formatCode>0.0</c:formatCode>
                <c:ptCount val="3"/>
                <c:pt idx="0">
                  <c:v>54.509118161378964</c:v>
                </c:pt>
                <c:pt idx="1">
                  <c:v>99.561678146524741</c:v>
                </c:pt>
                <c:pt idx="2">
                  <c:v>6.7425354870288778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75-4A32-9024-6C474CDEA358}"/>
            </c:ext>
          </c:extLst>
        </c:ser>
        <c:ser>
          <c:idx val="3"/>
          <c:order val="3"/>
          <c:tx>
            <c:strRef>
              <c:f>'Ark1'!$E$10:$E$11</c:f>
              <c:strCache>
                <c:ptCount val="2"/>
                <c:pt idx="0">
                  <c:v>Wheat</c:v>
                </c:pt>
                <c:pt idx="1">
                  <c:v>, pct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'Ark1'!$A$12:$A$14</c:f>
              <c:strCache>
                <c:ptCount val="3"/>
                <c:pt idx="0">
                  <c:v>Raw material</c:v>
                </c:pt>
                <c:pt idx="1">
                  <c:v>Cleaned by rotating sieve, lupin fraktion </c:v>
                </c:pt>
                <c:pt idx="2">
                  <c:v>Cleaned by rotating sieve, residue</c:v>
                </c:pt>
              </c:strCache>
            </c:strRef>
          </c:cat>
          <c:val>
            <c:numRef>
              <c:f>'Ark1'!$E$12:$E$14</c:f>
              <c:numCache>
                <c:formatCode>0.0</c:formatCode>
                <c:ptCount val="3"/>
                <c:pt idx="0">
                  <c:v>44.266799900074936</c:v>
                </c:pt>
                <c:pt idx="1">
                  <c:v>0.43832185347526609</c:v>
                </c:pt>
                <c:pt idx="2">
                  <c:v>92.780225159079777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75-4A32-9024-6C474CDEA358}"/>
            </c:ext>
          </c:extLst>
        </c:ser>
        <c:ser>
          <c:idx val="5"/>
          <c:order val="5"/>
          <c:tx>
            <c:strRef>
              <c:f>'Ark1'!$G$10:$G$11</c:f>
              <c:strCache>
                <c:ptCount val="2"/>
                <c:pt idx="0">
                  <c:v>Residue</c:v>
                </c:pt>
                <c:pt idx="1">
                  <c:v>, pct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'Ark1'!$A$12:$A$14</c:f>
              <c:strCache>
                <c:ptCount val="3"/>
                <c:pt idx="0">
                  <c:v>Raw material</c:v>
                </c:pt>
                <c:pt idx="1">
                  <c:v>Cleaned by rotating sieve, lupin fraktion </c:v>
                </c:pt>
                <c:pt idx="2">
                  <c:v>Cleaned by rotating sieve, residue</c:v>
                </c:pt>
              </c:strCache>
            </c:strRef>
          </c:cat>
          <c:val>
            <c:numRef>
              <c:f>'Ark1'!$G$12:$G$14</c:f>
              <c:numCache>
                <c:formatCode>0.0</c:formatCode>
                <c:ptCount val="3"/>
                <c:pt idx="0">
                  <c:v>1.2240819385460904</c:v>
                </c:pt>
                <c:pt idx="1">
                  <c:v>0</c:v>
                </c:pt>
                <c:pt idx="2">
                  <c:v>0.47723935389133626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75-4A32-9024-6C474CDEA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1877656"/>
        <c:axId val="5618799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'Ark1'!$B$10:$B$11</c15:sqref>
                        </c15:formulaRef>
                      </c:ext>
                    </c:extLst>
                    <c:strCache>
                      <c:ptCount val="2"/>
                      <c:pt idx="0">
                        <c:v>Lupins</c:v>
                      </c:pt>
                      <c:pt idx="1">
                        <c:v>vægt, g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'Ark1'!$A$12:$A$14</c15:sqref>
                        </c15:formulaRef>
                      </c:ext>
                    </c:extLst>
                    <c:strCache>
                      <c:ptCount val="3"/>
                      <c:pt idx="0">
                        <c:v>Raw material</c:v>
                      </c:pt>
                      <c:pt idx="1">
                        <c:v>Cleaned by rotating sieve, lupin fraktion </c:v>
                      </c:pt>
                      <c:pt idx="2">
                        <c:v>Cleaned by rotating sieve, residue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'Ark1'!$B$12:$B$14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43.64</c:v>
                      </c:pt>
                      <c:pt idx="1">
                        <c:v>79.5</c:v>
                      </c:pt>
                      <c:pt idx="2">
                        <c:v>5.51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5B75-4A32-9024-6C474CDEA35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'Ark1'!$D$10:$D$11</c15:sqref>
                        </c15:formulaRef>
                      </c:ext>
                    </c:extLst>
                    <c:strCache>
                      <c:ptCount val="2"/>
                      <c:pt idx="0">
                        <c:v>Wheat</c:v>
                      </c:pt>
                      <c:pt idx="1">
                        <c:v>vægt, g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'Ark1'!$A$12:$A$14</c15:sqref>
                        </c15:formulaRef>
                      </c:ext>
                    </c:extLst>
                    <c:strCache>
                      <c:ptCount val="3"/>
                      <c:pt idx="0">
                        <c:v>Raw material</c:v>
                      </c:pt>
                      <c:pt idx="1">
                        <c:v>Cleaned by rotating sieve, lupin fraktion </c:v>
                      </c:pt>
                      <c:pt idx="2">
                        <c:v>Cleaned by rotating sieve, residue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'Ark1'!$D$12:$D$14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35.44</c:v>
                      </c:pt>
                      <c:pt idx="1">
                        <c:v>0.35</c:v>
                      </c:pt>
                      <c:pt idx="2">
                        <c:v>75.820000000000007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B75-4A32-9024-6C474CDEA358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'Ark1'!$F$10:$F$11</c15:sqref>
                        </c15:formulaRef>
                      </c:ext>
                    </c:extLst>
                    <c:strCache>
                      <c:ptCount val="2"/>
                      <c:pt idx="0">
                        <c:v>Residue</c:v>
                      </c:pt>
                      <c:pt idx="1">
                        <c:v>vægt, g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'Ark1'!$A$12:$A$14</c15:sqref>
                        </c15:formulaRef>
                      </c:ext>
                    </c:extLst>
                    <c:strCache>
                      <c:ptCount val="3"/>
                      <c:pt idx="0">
                        <c:v>Raw material</c:v>
                      </c:pt>
                      <c:pt idx="1">
                        <c:v>Cleaned by rotating sieve, lupin fraktion </c:v>
                      </c:pt>
                      <c:pt idx="2">
                        <c:v>Cleaned by rotating sieve, residue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'Ark1'!$F$12:$F$14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0.98</c:v>
                      </c:pt>
                      <c:pt idx="1">
                        <c:v>0</c:v>
                      </c:pt>
                      <c:pt idx="2">
                        <c:v>0.39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B75-4A32-9024-6C474CDEA358}"/>
                  </c:ext>
                </c:extLst>
              </c15:ser>
            </c15:filteredBarSeries>
          </c:ext>
        </c:extLst>
      </c:barChart>
      <c:catAx>
        <c:axId val="561877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61879952"/>
        <c:crosses val="autoZero"/>
        <c:auto val="1"/>
        <c:lblAlgn val="ctr"/>
        <c:lblOffset val="100"/>
        <c:noMultiLvlLbl val="0"/>
      </c:catAx>
      <c:valAx>
        <c:axId val="5618799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Procent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61877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01466472117419E-2"/>
          <c:y val="7.3817383542200132E-2"/>
          <c:w val="0.90089197451688119"/>
          <c:h val="0.7835986461513739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'Ark1'!$C$3:$C$4</c:f>
              <c:strCache>
                <c:ptCount val="2"/>
                <c:pt idx="0">
                  <c:v>Lentil</c:v>
                </c:pt>
                <c:pt idx="1">
                  <c:v>, pct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'Ark1'!$A$5:$A$7</c:f>
              <c:strCache>
                <c:ptCount val="3"/>
                <c:pt idx="0">
                  <c:v>Raw material</c:v>
                </c:pt>
                <c:pt idx="1">
                  <c:v>Sieve cleaning + indent cylinders</c:v>
                </c:pt>
                <c:pt idx="2">
                  <c:v>Sieve cleaning + indent cylinders + spectrum color sorter</c:v>
                </c:pt>
              </c:strCache>
            </c:strRef>
          </c:cat>
          <c:val>
            <c:numRef>
              <c:f>'Ark1'!$C$5:$C$7</c:f>
              <c:numCache>
                <c:formatCode>0.0</c:formatCode>
                <c:ptCount val="3"/>
                <c:pt idx="0">
                  <c:v>8.2722368239037216</c:v>
                </c:pt>
                <c:pt idx="1">
                  <c:v>85.493333333333339</c:v>
                </c:pt>
                <c:pt idx="2">
                  <c:v>99.81830887491266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1B-4B2F-ADCA-345D9DAA408D}"/>
            </c:ext>
          </c:extLst>
        </c:ser>
        <c:ser>
          <c:idx val="3"/>
          <c:order val="3"/>
          <c:tx>
            <c:strRef>
              <c:f>'Ark1'!$E$3:$E$4</c:f>
              <c:strCache>
                <c:ptCount val="2"/>
                <c:pt idx="0">
                  <c:v>Oat</c:v>
                </c:pt>
                <c:pt idx="1">
                  <c:v>, pct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'Ark1'!$A$5:$A$7</c:f>
              <c:strCache>
                <c:ptCount val="3"/>
                <c:pt idx="0">
                  <c:v>Raw material</c:v>
                </c:pt>
                <c:pt idx="1">
                  <c:v>Sieve cleaning + indent cylinders</c:v>
                </c:pt>
                <c:pt idx="2">
                  <c:v>Sieve cleaning + indent cylinders + spectrum color sorter</c:v>
                </c:pt>
              </c:strCache>
            </c:strRef>
          </c:cat>
          <c:val>
            <c:numRef>
              <c:f>'Ark1'!$E$5:$E$7</c:f>
              <c:numCache>
                <c:formatCode>0.0</c:formatCode>
                <c:ptCount val="3"/>
                <c:pt idx="0">
                  <c:v>86.554156868169883</c:v>
                </c:pt>
                <c:pt idx="1">
                  <c:v>5.0488888888888885</c:v>
                </c:pt>
                <c:pt idx="2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1B-4B2F-ADCA-345D9DAA408D}"/>
            </c:ext>
          </c:extLst>
        </c:ser>
        <c:ser>
          <c:idx val="5"/>
          <c:order val="5"/>
          <c:tx>
            <c:strRef>
              <c:f>'Ark1'!$G$3:$G$4</c:f>
              <c:strCache>
                <c:ptCount val="2"/>
                <c:pt idx="0">
                  <c:v>Residue</c:v>
                </c:pt>
                <c:pt idx="1">
                  <c:v>, pct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'Ark1'!$A$5:$A$7</c:f>
              <c:strCache>
                <c:ptCount val="3"/>
                <c:pt idx="0">
                  <c:v>Raw material</c:v>
                </c:pt>
                <c:pt idx="1">
                  <c:v>Sieve cleaning + indent cylinders</c:v>
                </c:pt>
                <c:pt idx="2">
                  <c:v>Sieve cleaning + indent cylinders + spectrum color sorter</c:v>
                </c:pt>
              </c:strCache>
            </c:strRef>
          </c:cat>
          <c:val>
            <c:numRef>
              <c:f>'Ark1'!$G$5:$G$7</c:f>
              <c:numCache>
                <c:formatCode>0.0</c:formatCode>
                <c:ptCount val="3"/>
                <c:pt idx="0">
                  <c:v>5.1736063079264083</c:v>
                </c:pt>
                <c:pt idx="1">
                  <c:v>9.4577777777777783</c:v>
                </c:pt>
                <c:pt idx="2">
                  <c:v>0.18169112508735152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1B-4B2F-ADCA-345D9DAA4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5353992"/>
        <c:axId val="5574220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'Ark1'!$B$3:$B$4</c15:sqref>
                        </c15:formulaRef>
                      </c:ext>
                    </c:extLst>
                    <c:strCache>
                      <c:ptCount val="2"/>
                      <c:pt idx="0">
                        <c:v>Lentil</c:v>
                      </c:pt>
                      <c:pt idx="1">
                        <c:v>vægt, g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'Ark1'!$A$5:$A$7</c15:sqref>
                        </c15:formulaRef>
                      </c:ext>
                    </c:extLst>
                    <c:strCache>
                      <c:ptCount val="3"/>
                      <c:pt idx="0">
                        <c:v>Raw material</c:v>
                      </c:pt>
                      <c:pt idx="1">
                        <c:v>Sieve cleaning + indent cylinders</c:v>
                      </c:pt>
                      <c:pt idx="2">
                        <c:v>Sieve cleaning + indent cylinders + spectrum color sorter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'Ark1'!$B$5:$B$7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5.98</c:v>
                      </c:pt>
                      <c:pt idx="1">
                        <c:v>48.09</c:v>
                      </c:pt>
                      <c:pt idx="2">
                        <c:v>71.42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8B1B-4B2F-ADCA-345D9DAA408D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'Ark1'!$D$3:$D$4</c15:sqref>
                        </c15:formulaRef>
                      </c:ext>
                    </c:extLst>
                    <c:strCache>
                      <c:ptCount val="2"/>
                      <c:pt idx="0">
                        <c:v>Oat</c:v>
                      </c:pt>
                      <c:pt idx="1">
                        <c:v>vægt, g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'Ark1'!$A$5:$A$7</c15:sqref>
                        </c15:formulaRef>
                      </c:ext>
                    </c:extLst>
                    <c:strCache>
                      <c:ptCount val="3"/>
                      <c:pt idx="0">
                        <c:v>Raw material</c:v>
                      </c:pt>
                      <c:pt idx="1">
                        <c:v>Sieve cleaning + indent cylinders</c:v>
                      </c:pt>
                      <c:pt idx="2">
                        <c:v>Sieve cleaning + indent cylinders + spectrum color sorter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'Ark1'!$D$5:$D$7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62.57</c:v>
                      </c:pt>
                      <c:pt idx="1">
                        <c:v>2.84</c:v>
                      </c:pt>
                      <c:pt idx="2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B1B-4B2F-ADCA-345D9DAA408D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'Ark1'!$F$3:$F$4</c15:sqref>
                        </c15:formulaRef>
                      </c:ext>
                    </c:extLst>
                    <c:strCache>
                      <c:ptCount val="2"/>
                      <c:pt idx="0">
                        <c:v>Residue</c:v>
                      </c:pt>
                      <c:pt idx="1">
                        <c:v>vægt, g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'Ark1'!$A$5:$A$7</c15:sqref>
                        </c15:formulaRef>
                      </c:ext>
                    </c:extLst>
                    <c:strCache>
                      <c:ptCount val="3"/>
                      <c:pt idx="0">
                        <c:v>Raw material</c:v>
                      </c:pt>
                      <c:pt idx="1">
                        <c:v>Sieve cleaning + indent cylinders</c:v>
                      </c:pt>
                      <c:pt idx="2">
                        <c:v>Sieve cleaning + indent cylinders + spectrum color sorter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'Ark1'!$F$5:$F$7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3.74</c:v>
                      </c:pt>
                      <c:pt idx="1">
                        <c:v>5.32</c:v>
                      </c:pt>
                      <c:pt idx="2">
                        <c:v>0.13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B1B-4B2F-ADCA-345D9DAA408D}"/>
                  </c:ext>
                </c:extLst>
              </c15:ser>
            </c15:filteredBarSeries>
          </c:ext>
        </c:extLst>
      </c:barChart>
      <c:catAx>
        <c:axId val="555353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7422032"/>
        <c:crosses val="autoZero"/>
        <c:auto val="1"/>
        <c:lblAlgn val="ctr"/>
        <c:lblOffset val="100"/>
        <c:noMultiLvlLbl val="0"/>
      </c:catAx>
      <c:valAx>
        <c:axId val="55742203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5353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B4EFD0-FB29-43F1-A6E8-C8BEFE7EB4DC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9CB9A65-9268-423F-8B2C-D25A6BC2BA58}">
      <dgm:prSet/>
      <dgm:spPr/>
      <dgm:t>
        <a:bodyPr/>
        <a:lstStyle/>
        <a:p>
          <a:r>
            <a:rPr lang="da-DK" b="1"/>
            <a:t>Under 25% vand</a:t>
          </a:r>
          <a:endParaRPr lang="en-US"/>
        </a:p>
      </dgm:t>
    </dgm:pt>
    <dgm:pt modelId="{B4B20DB3-F4F3-4A03-8EBD-27DC5456D0C4}" type="parTrans" cxnId="{B2584E98-11DB-44E7-A403-D5E741AC2319}">
      <dgm:prSet/>
      <dgm:spPr/>
      <dgm:t>
        <a:bodyPr/>
        <a:lstStyle/>
        <a:p>
          <a:endParaRPr lang="en-US"/>
        </a:p>
      </dgm:t>
    </dgm:pt>
    <dgm:pt modelId="{F7A38B56-F9D6-4067-BE16-BB40C960924D}" type="sibTrans" cxnId="{B2584E98-11DB-44E7-A403-D5E741AC2319}">
      <dgm:prSet/>
      <dgm:spPr/>
      <dgm:t>
        <a:bodyPr/>
        <a:lstStyle/>
        <a:p>
          <a:endParaRPr lang="en-US"/>
        </a:p>
      </dgm:t>
    </dgm:pt>
    <dgm:pt modelId="{FE4BF6EF-8CDD-424B-BE67-9A7BDB79F937}">
      <dgm:prSet/>
      <dgm:spPr/>
      <dgm:t>
        <a:bodyPr/>
        <a:lstStyle/>
        <a:p>
          <a:r>
            <a:rPr lang="da-DK" b="0" dirty="0"/>
            <a:t>Kan håndteres med normalt korntransport udstyr</a:t>
          </a:r>
          <a:endParaRPr lang="en-US" dirty="0"/>
        </a:p>
      </dgm:t>
    </dgm:pt>
    <dgm:pt modelId="{AEE1DB50-75F4-4756-892B-9F6809E267CC}" type="parTrans" cxnId="{AD838DDF-86F3-4E12-83A5-F65E191CB72C}">
      <dgm:prSet/>
      <dgm:spPr/>
      <dgm:t>
        <a:bodyPr/>
        <a:lstStyle/>
        <a:p>
          <a:endParaRPr lang="en-US"/>
        </a:p>
      </dgm:t>
    </dgm:pt>
    <dgm:pt modelId="{9BDE17C2-E721-45FA-8601-845838E9F21B}" type="sibTrans" cxnId="{AD838DDF-86F3-4E12-83A5-F65E191CB72C}">
      <dgm:prSet/>
      <dgm:spPr/>
      <dgm:t>
        <a:bodyPr/>
        <a:lstStyle/>
        <a:p>
          <a:endParaRPr lang="en-US"/>
        </a:p>
      </dgm:t>
    </dgm:pt>
    <dgm:pt modelId="{F6B2B5BF-B205-400E-BDA1-256459F64FBA}">
      <dgm:prSet/>
      <dgm:spPr/>
      <dgm:t>
        <a:bodyPr/>
        <a:lstStyle/>
        <a:p>
          <a:r>
            <a:rPr lang="da-DK" b="0" dirty="0"/>
            <a:t>Kan tørres i plantørreri, tørresilo og gennemløbstørreri </a:t>
          </a:r>
          <a:endParaRPr lang="en-US" dirty="0"/>
        </a:p>
      </dgm:t>
    </dgm:pt>
    <dgm:pt modelId="{ECF4F873-F7CB-4CBF-B02D-DAE72B828909}" type="parTrans" cxnId="{CDE31871-9D2A-40FA-B71F-923206B64EC5}">
      <dgm:prSet/>
      <dgm:spPr/>
      <dgm:t>
        <a:bodyPr/>
        <a:lstStyle/>
        <a:p>
          <a:endParaRPr lang="en-US"/>
        </a:p>
      </dgm:t>
    </dgm:pt>
    <dgm:pt modelId="{1A5F890C-A2C8-4CCB-A549-B1B23CB239E9}" type="sibTrans" cxnId="{CDE31871-9D2A-40FA-B71F-923206B64EC5}">
      <dgm:prSet/>
      <dgm:spPr/>
      <dgm:t>
        <a:bodyPr/>
        <a:lstStyle/>
        <a:p>
          <a:endParaRPr lang="en-US"/>
        </a:p>
      </dgm:t>
    </dgm:pt>
    <dgm:pt modelId="{93B85F30-B06D-4813-B44C-1D078576B120}">
      <dgm:prSet/>
      <dgm:spPr/>
      <dgm:t>
        <a:bodyPr/>
        <a:lstStyle/>
        <a:p>
          <a:r>
            <a:rPr lang="da-DK" b="1"/>
            <a:t>Over 25 % vand</a:t>
          </a:r>
          <a:endParaRPr lang="en-US"/>
        </a:p>
      </dgm:t>
    </dgm:pt>
    <dgm:pt modelId="{C8D4FB07-698E-45BC-917F-C5E0C0C29AFB}" type="parTrans" cxnId="{995E0984-349B-4657-899A-77CCE556EB7E}">
      <dgm:prSet/>
      <dgm:spPr/>
      <dgm:t>
        <a:bodyPr/>
        <a:lstStyle/>
        <a:p>
          <a:endParaRPr lang="en-US"/>
        </a:p>
      </dgm:t>
    </dgm:pt>
    <dgm:pt modelId="{EDC1A761-4226-443B-BBEB-D9709CAE0CEE}" type="sibTrans" cxnId="{995E0984-349B-4657-899A-77CCE556EB7E}">
      <dgm:prSet/>
      <dgm:spPr/>
      <dgm:t>
        <a:bodyPr/>
        <a:lstStyle/>
        <a:p>
          <a:endParaRPr lang="en-US"/>
        </a:p>
      </dgm:t>
    </dgm:pt>
    <dgm:pt modelId="{3F3C6B27-6627-4900-BED7-E8D41A104401}">
      <dgm:prSet/>
      <dgm:spPr/>
      <dgm:t>
        <a:bodyPr/>
        <a:lstStyle/>
        <a:p>
          <a:r>
            <a:rPr lang="da-DK" b="0" dirty="0"/>
            <a:t>Bønner og frø bliver nemt mast og beskadiget – øger risiko for svampeinfektion</a:t>
          </a:r>
          <a:endParaRPr lang="en-US" dirty="0"/>
        </a:p>
      </dgm:t>
    </dgm:pt>
    <dgm:pt modelId="{79E3C4D3-8B3F-489F-91D4-5AE92BC59521}" type="parTrans" cxnId="{1CD247A1-932A-48A1-889F-3890CDC44EBA}">
      <dgm:prSet/>
      <dgm:spPr/>
      <dgm:t>
        <a:bodyPr/>
        <a:lstStyle/>
        <a:p>
          <a:endParaRPr lang="en-US"/>
        </a:p>
      </dgm:t>
    </dgm:pt>
    <dgm:pt modelId="{5C507EAC-4047-46F7-B996-5EE4D695A530}" type="sibTrans" cxnId="{1CD247A1-932A-48A1-889F-3890CDC44EBA}">
      <dgm:prSet/>
      <dgm:spPr/>
      <dgm:t>
        <a:bodyPr/>
        <a:lstStyle/>
        <a:p>
          <a:endParaRPr lang="en-US"/>
        </a:p>
      </dgm:t>
    </dgm:pt>
    <dgm:pt modelId="{EA363BC5-D60C-4122-B56E-F088B09440A1}">
      <dgm:prSet/>
      <dgm:spPr/>
      <dgm:t>
        <a:bodyPr/>
        <a:lstStyle/>
        <a:p>
          <a:r>
            <a:rPr lang="da-DK" b="0" dirty="0"/>
            <a:t>Danner belægninger i snegle og elevatorer</a:t>
          </a:r>
          <a:endParaRPr lang="en-US" dirty="0"/>
        </a:p>
      </dgm:t>
    </dgm:pt>
    <dgm:pt modelId="{470AFA20-3BC8-4E3C-BA8C-ADC03BB7E65F}" type="parTrans" cxnId="{3DDEAE1B-2945-44B3-9382-13B0EDDA6448}">
      <dgm:prSet/>
      <dgm:spPr/>
      <dgm:t>
        <a:bodyPr/>
        <a:lstStyle/>
        <a:p>
          <a:endParaRPr lang="en-US"/>
        </a:p>
      </dgm:t>
    </dgm:pt>
    <dgm:pt modelId="{75680FFF-8F63-4CD1-8593-7D6C1D728A59}" type="sibTrans" cxnId="{3DDEAE1B-2945-44B3-9382-13B0EDDA6448}">
      <dgm:prSet/>
      <dgm:spPr/>
      <dgm:t>
        <a:bodyPr/>
        <a:lstStyle/>
        <a:p>
          <a:endParaRPr lang="en-US"/>
        </a:p>
      </dgm:t>
    </dgm:pt>
    <dgm:pt modelId="{AD7E0860-62CE-4EAC-947C-C9E264ED64DD}">
      <dgm:prSet/>
      <dgm:spPr/>
      <dgm:t>
        <a:bodyPr/>
        <a:lstStyle/>
        <a:p>
          <a:r>
            <a:rPr lang="da-DK" b="0" dirty="0" err="1"/>
            <a:t>Fortørring</a:t>
          </a:r>
          <a:r>
            <a:rPr lang="da-DK" b="0" dirty="0"/>
            <a:t> i tørrevogn eller tørrecontainer</a:t>
          </a:r>
          <a:endParaRPr lang="en-US" dirty="0"/>
        </a:p>
      </dgm:t>
    </dgm:pt>
    <dgm:pt modelId="{4B4D41BE-55A1-45CC-AF3A-93696A7699E0}" type="parTrans" cxnId="{B570BE0F-CBDF-438A-9972-AFBC5B669240}">
      <dgm:prSet/>
      <dgm:spPr/>
      <dgm:t>
        <a:bodyPr/>
        <a:lstStyle/>
        <a:p>
          <a:endParaRPr lang="en-US"/>
        </a:p>
      </dgm:t>
    </dgm:pt>
    <dgm:pt modelId="{0BDE5292-C1C3-48CC-8480-FEA7DBD96A1D}" type="sibTrans" cxnId="{B570BE0F-CBDF-438A-9972-AFBC5B669240}">
      <dgm:prSet/>
      <dgm:spPr/>
      <dgm:t>
        <a:bodyPr/>
        <a:lstStyle/>
        <a:p>
          <a:endParaRPr lang="en-US"/>
        </a:p>
      </dgm:t>
    </dgm:pt>
    <dgm:pt modelId="{929420A2-06A9-43A5-9BE5-7B6F5B4DC9B5}">
      <dgm:prSet/>
      <dgm:spPr/>
      <dgm:t>
        <a:bodyPr/>
        <a:lstStyle/>
        <a:p>
          <a:r>
            <a:rPr lang="da-DK" b="0" dirty="0"/>
            <a:t>Brug frontlæsser eller bånd til transport</a:t>
          </a:r>
          <a:endParaRPr lang="en-US" dirty="0"/>
        </a:p>
      </dgm:t>
    </dgm:pt>
    <dgm:pt modelId="{409010E8-6E16-46D2-91E0-422BC96558BF}" type="parTrans" cxnId="{A7AE318B-B976-4782-B608-C460334F502C}">
      <dgm:prSet/>
      <dgm:spPr/>
      <dgm:t>
        <a:bodyPr/>
        <a:lstStyle/>
        <a:p>
          <a:endParaRPr lang="en-US"/>
        </a:p>
      </dgm:t>
    </dgm:pt>
    <dgm:pt modelId="{2BBD3538-257A-4DE3-8449-A62B11088C3F}" type="sibTrans" cxnId="{A7AE318B-B976-4782-B608-C460334F502C}">
      <dgm:prSet/>
      <dgm:spPr/>
      <dgm:t>
        <a:bodyPr/>
        <a:lstStyle/>
        <a:p>
          <a:endParaRPr lang="en-US"/>
        </a:p>
      </dgm:t>
    </dgm:pt>
    <dgm:pt modelId="{8198A112-FF4D-4336-A14D-7835AA2507A8}">
      <dgm:prSet/>
      <dgm:spPr/>
      <dgm:t>
        <a:bodyPr/>
        <a:lstStyle/>
        <a:p>
          <a:r>
            <a:rPr lang="da-DK" b="0" dirty="0"/>
            <a:t>Ibland evt. korn ved transport</a:t>
          </a:r>
          <a:endParaRPr lang="en-US" dirty="0"/>
        </a:p>
      </dgm:t>
    </dgm:pt>
    <dgm:pt modelId="{43DEFF56-3334-480D-9619-75CA2FB2ACA0}" type="parTrans" cxnId="{7C34EDFF-816B-4C9A-B5D7-E7CC1BC7B104}">
      <dgm:prSet/>
      <dgm:spPr/>
      <dgm:t>
        <a:bodyPr/>
        <a:lstStyle/>
        <a:p>
          <a:endParaRPr lang="en-US"/>
        </a:p>
      </dgm:t>
    </dgm:pt>
    <dgm:pt modelId="{DA900973-BD0A-4550-885D-0ADACEAAE25C}" type="sibTrans" cxnId="{7C34EDFF-816B-4C9A-B5D7-E7CC1BC7B104}">
      <dgm:prSet/>
      <dgm:spPr/>
      <dgm:t>
        <a:bodyPr/>
        <a:lstStyle/>
        <a:p>
          <a:endParaRPr lang="en-US"/>
        </a:p>
      </dgm:t>
    </dgm:pt>
    <dgm:pt modelId="{59E2EB09-E5AC-4D5F-A7DE-3AA79F388D79}">
      <dgm:prSet/>
      <dgm:spPr/>
      <dgm:t>
        <a:bodyPr/>
        <a:lstStyle/>
        <a:p>
          <a:pPr>
            <a:buFontTx/>
            <a:buNone/>
          </a:pPr>
          <a:r>
            <a:rPr lang="en-US" dirty="0" err="1"/>
            <a:t>Muligheder</a:t>
          </a:r>
          <a:r>
            <a:rPr lang="en-US" dirty="0"/>
            <a:t>:</a:t>
          </a:r>
        </a:p>
      </dgm:t>
    </dgm:pt>
    <dgm:pt modelId="{83FB524D-F3A9-449D-A52B-99AC195F2B40}" type="sibTrans" cxnId="{828F8C64-B062-44F6-9D19-879927298456}">
      <dgm:prSet/>
      <dgm:spPr/>
      <dgm:t>
        <a:bodyPr/>
        <a:lstStyle/>
        <a:p>
          <a:endParaRPr lang="da-DK"/>
        </a:p>
      </dgm:t>
    </dgm:pt>
    <dgm:pt modelId="{B773CAAD-2E4F-4104-8D4F-2F806D5FD8B6}" type="parTrans" cxnId="{828F8C64-B062-44F6-9D19-879927298456}">
      <dgm:prSet/>
      <dgm:spPr/>
      <dgm:t>
        <a:bodyPr/>
        <a:lstStyle/>
        <a:p>
          <a:endParaRPr lang="da-DK"/>
        </a:p>
      </dgm:t>
    </dgm:pt>
    <dgm:pt modelId="{054A1D1E-99BD-4746-97AB-00C553CEE9CE}" type="pres">
      <dgm:prSet presAssocID="{BDB4EFD0-FB29-43F1-A6E8-C8BEFE7EB4DC}" presName="Name0" presStyleCnt="0">
        <dgm:presLayoutVars>
          <dgm:dir/>
          <dgm:animLvl val="lvl"/>
          <dgm:resizeHandles val="exact"/>
        </dgm:presLayoutVars>
      </dgm:prSet>
      <dgm:spPr/>
    </dgm:pt>
    <dgm:pt modelId="{4A214F3C-4E6F-449F-A2BC-62CFAC9799DA}" type="pres">
      <dgm:prSet presAssocID="{29CB9A65-9268-423F-8B2C-D25A6BC2BA58}" presName="linNode" presStyleCnt="0"/>
      <dgm:spPr/>
    </dgm:pt>
    <dgm:pt modelId="{7EF97A1D-DA04-4494-A515-C9C1EE458052}" type="pres">
      <dgm:prSet presAssocID="{29CB9A65-9268-423F-8B2C-D25A6BC2BA58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D710366-6520-4FB3-8DC6-586C75D485C1}" type="pres">
      <dgm:prSet presAssocID="{29CB9A65-9268-423F-8B2C-D25A6BC2BA58}" presName="descendantText" presStyleLbl="alignAccFollowNode1" presStyleIdx="0" presStyleCnt="2">
        <dgm:presLayoutVars>
          <dgm:bulletEnabled val="1"/>
        </dgm:presLayoutVars>
      </dgm:prSet>
      <dgm:spPr/>
    </dgm:pt>
    <dgm:pt modelId="{3036ADD3-DDF2-44CD-87F6-42DDD360903B}" type="pres">
      <dgm:prSet presAssocID="{F7A38B56-F9D6-4067-BE16-BB40C960924D}" presName="sp" presStyleCnt="0"/>
      <dgm:spPr/>
    </dgm:pt>
    <dgm:pt modelId="{E93D4C95-7156-48EF-BDCC-CAEF8B0426A0}" type="pres">
      <dgm:prSet presAssocID="{93B85F30-B06D-4813-B44C-1D078576B120}" presName="linNode" presStyleCnt="0"/>
      <dgm:spPr/>
    </dgm:pt>
    <dgm:pt modelId="{322F2935-73B6-4262-A84F-94676B941840}" type="pres">
      <dgm:prSet presAssocID="{93B85F30-B06D-4813-B44C-1D078576B12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F22A63B-FA4F-4F14-9C49-F25EAAAD22FE}" type="pres">
      <dgm:prSet presAssocID="{93B85F30-B06D-4813-B44C-1D078576B120}" presName="descendantText" presStyleLbl="alignAccFollowNode1" presStyleIdx="1" presStyleCnt="2" custScaleY="115396">
        <dgm:presLayoutVars>
          <dgm:bulletEnabled val="1"/>
        </dgm:presLayoutVars>
      </dgm:prSet>
      <dgm:spPr/>
    </dgm:pt>
  </dgm:ptLst>
  <dgm:cxnLst>
    <dgm:cxn modelId="{7E143200-CCF3-455A-A529-5820AAF9A958}" type="presOf" srcId="{29CB9A65-9268-423F-8B2C-D25A6BC2BA58}" destId="{7EF97A1D-DA04-4494-A515-C9C1EE458052}" srcOrd="0" destOrd="0" presId="urn:microsoft.com/office/officeart/2005/8/layout/vList5"/>
    <dgm:cxn modelId="{B570BE0F-CBDF-438A-9972-AFBC5B669240}" srcId="{93B85F30-B06D-4813-B44C-1D078576B120}" destId="{AD7E0860-62CE-4EAC-947C-C9E264ED64DD}" srcOrd="3" destOrd="0" parTransId="{4B4D41BE-55A1-45CC-AF3A-93696A7699E0}" sibTransId="{0BDE5292-C1C3-48CC-8480-FEA7DBD96A1D}"/>
    <dgm:cxn modelId="{3DDEAE1B-2945-44B3-9382-13B0EDDA6448}" srcId="{93B85F30-B06D-4813-B44C-1D078576B120}" destId="{EA363BC5-D60C-4122-B56E-F088B09440A1}" srcOrd="1" destOrd="0" parTransId="{470AFA20-3BC8-4E3C-BA8C-ADC03BB7E65F}" sibTransId="{75680FFF-8F63-4CD1-8593-7D6C1D728A59}"/>
    <dgm:cxn modelId="{EFBECD1E-3E54-4216-A2C7-B6F0FDB308B8}" type="presOf" srcId="{BDB4EFD0-FB29-43F1-A6E8-C8BEFE7EB4DC}" destId="{054A1D1E-99BD-4746-97AB-00C553CEE9CE}" srcOrd="0" destOrd="0" presId="urn:microsoft.com/office/officeart/2005/8/layout/vList5"/>
    <dgm:cxn modelId="{DD012324-C877-46E8-ACB9-C2DC03A2A21D}" type="presOf" srcId="{8198A112-FF4D-4336-A14D-7835AA2507A8}" destId="{6F22A63B-FA4F-4F14-9C49-F25EAAAD22FE}" srcOrd="0" destOrd="5" presId="urn:microsoft.com/office/officeart/2005/8/layout/vList5"/>
    <dgm:cxn modelId="{86D59A33-5ADF-4356-BE4F-47C7116B27C6}" type="presOf" srcId="{FE4BF6EF-8CDD-424B-BE67-9A7BDB79F937}" destId="{AD710366-6520-4FB3-8DC6-586C75D485C1}" srcOrd="0" destOrd="0" presId="urn:microsoft.com/office/officeart/2005/8/layout/vList5"/>
    <dgm:cxn modelId="{AE560735-80E1-4535-908D-426B6468EA3C}" type="presOf" srcId="{929420A2-06A9-43A5-9BE5-7B6F5B4DC9B5}" destId="{6F22A63B-FA4F-4F14-9C49-F25EAAAD22FE}" srcOrd="0" destOrd="4" presId="urn:microsoft.com/office/officeart/2005/8/layout/vList5"/>
    <dgm:cxn modelId="{50F83F5F-1C10-4D09-8891-2BC8A2B518FA}" type="presOf" srcId="{93B85F30-B06D-4813-B44C-1D078576B120}" destId="{322F2935-73B6-4262-A84F-94676B941840}" srcOrd="0" destOrd="0" presId="urn:microsoft.com/office/officeart/2005/8/layout/vList5"/>
    <dgm:cxn modelId="{828F8C64-B062-44F6-9D19-879927298456}" srcId="{93B85F30-B06D-4813-B44C-1D078576B120}" destId="{59E2EB09-E5AC-4D5F-A7DE-3AA79F388D79}" srcOrd="2" destOrd="0" parTransId="{B773CAAD-2E4F-4104-8D4F-2F806D5FD8B6}" sibTransId="{83FB524D-F3A9-449D-A52B-99AC195F2B40}"/>
    <dgm:cxn modelId="{F27D986A-3675-4D95-A987-BCC231652CBE}" type="presOf" srcId="{3F3C6B27-6627-4900-BED7-E8D41A104401}" destId="{6F22A63B-FA4F-4F14-9C49-F25EAAAD22FE}" srcOrd="0" destOrd="0" presId="urn:microsoft.com/office/officeart/2005/8/layout/vList5"/>
    <dgm:cxn modelId="{CDE31871-9D2A-40FA-B71F-923206B64EC5}" srcId="{29CB9A65-9268-423F-8B2C-D25A6BC2BA58}" destId="{F6B2B5BF-B205-400E-BDA1-256459F64FBA}" srcOrd="1" destOrd="0" parTransId="{ECF4F873-F7CB-4CBF-B02D-DAE72B828909}" sibTransId="{1A5F890C-A2C8-4CCB-A549-B1B23CB239E9}"/>
    <dgm:cxn modelId="{E928BF56-46D3-429B-9867-FBE2146951FF}" type="presOf" srcId="{F6B2B5BF-B205-400E-BDA1-256459F64FBA}" destId="{AD710366-6520-4FB3-8DC6-586C75D485C1}" srcOrd="0" destOrd="1" presId="urn:microsoft.com/office/officeart/2005/8/layout/vList5"/>
    <dgm:cxn modelId="{995E0984-349B-4657-899A-77CCE556EB7E}" srcId="{BDB4EFD0-FB29-43F1-A6E8-C8BEFE7EB4DC}" destId="{93B85F30-B06D-4813-B44C-1D078576B120}" srcOrd="1" destOrd="0" parTransId="{C8D4FB07-698E-45BC-917F-C5E0C0C29AFB}" sibTransId="{EDC1A761-4226-443B-BBEB-D9709CAE0CEE}"/>
    <dgm:cxn modelId="{F7A1E784-6CFA-4596-A902-4E3B5E33A783}" type="presOf" srcId="{EA363BC5-D60C-4122-B56E-F088B09440A1}" destId="{6F22A63B-FA4F-4F14-9C49-F25EAAAD22FE}" srcOrd="0" destOrd="1" presId="urn:microsoft.com/office/officeart/2005/8/layout/vList5"/>
    <dgm:cxn modelId="{A7AE318B-B976-4782-B608-C460334F502C}" srcId="{93B85F30-B06D-4813-B44C-1D078576B120}" destId="{929420A2-06A9-43A5-9BE5-7B6F5B4DC9B5}" srcOrd="4" destOrd="0" parTransId="{409010E8-6E16-46D2-91E0-422BC96558BF}" sibTransId="{2BBD3538-257A-4DE3-8449-A62B11088C3F}"/>
    <dgm:cxn modelId="{B2584E98-11DB-44E7-A403-D5E741AC2319}" srcId="{BDB4EFD0-FB29-43F1-A6E8-C8BEFE7EB4DC}" destId="{29CB9A65-9268-423F-8B2C-D25A6BC2BA58}" srcOrd="0" destOrd="0" parTransId="{B4B20DB3-F4F3-4A03-8EBD-27DC5456D0C4}" sibTransId="{F7A38B56-F9D6-4067-BE16-BB40C960924D}"/>
    <dgm:cxn modelId="{1CD247A1-932A-48A1-889F-3890CDC44EBA}" srcId="{93B85F30-B06D-4813-B44C-1D078576B120}" destId="{3F3C6B27-6627-4900-BED7-E8D41A104401}" srcOrd="0" destOrd="0" parTransId="{79E3C4D3-8B3F-489F-91D4-5AE92BC59521}" sibTransId="{5C507EAC-4047-46F7-B996-5EE4D695A530}"/>
    <dgm:cxn modelId="{B06BBDB4-5C96-4F1D-BDBF-96FE29D3037C}" type="presOf" srcId="{59E2EB09-E5AC-4D5F-A7DE-3AA79F388D79}" destId="{6F22A63B-FA4F-4F14-9C49-F25EAAAD22FE}" srcOrd="0" destOrd="2" presId="urn:microsoft.com/office/officeart/2005/8/layout/vList5"/>
    <dgm:cxn modelId="{83B5B7BE-FB80-4305-9A0C-B026DB52A531}" type="presOf" srcId="{AD7E0860-62CE-4EAC-947C-C9E264ED64DD}" destId="{6F22A63B-FA4F-4F14-9C49-F25EAAAD22FE}" srcOrd="0" destOrd="3" presId="urn:microsoft.com/office/officeart/2005/8/layout/vList5"/>
    <dgm:cxn modelId="{AD838DDF-86F3-4E12-83A5-F65E191CB72C}" srcId="{29CB9A65-9268-423F-8B2C-D25A6BC2BA58}" destId="{FE4BF6EF-8CDD-424B-BE67-9A7BDB79F937}" srcOrd="0" destOrd="0" parTransId="{AEE1DB50-75F4-4756-892B-9F6809E267CC}" sibTransId="{9BDE17C2-E721-45FA-8601-845838E9F21B}"/>
    <dgm:cxn modelId="{7C34EDFF-816B-4C9A-B5D7-E7CC1BC7B104}" srcId="{93B85F30-B06D-4813-B44C-1D078576B120}" destId="{8198A112-FF4D-4336-A14D-7835AA2507A8}" srcOrd="5" destOrd="0" parTransId="{43DEFF56-3334-480D-9619-75CA2FB2ACA0}" sibTransId="{DA900973-BD0A-4550-885D-0ADACEAAE25C}"/>
    <dgm:cxn modelId="{5963FC74-0F5B-4A16-8C79-6FC5F30452F1}" type="presParOf" srcId="{054A1D1E-99BD-4746-97AB-00C553CEE9CE}" destId="{4A214F3C-4E6F-449F-A2BC-62CFAC9799DA}" srcOrd="0" destOrd="0" presId="urn:microsoft.com/office/officeart/2005/8/layout/vList5"/>
    <dgm:cxn modelId="{7F29DA7C-93DB-42D4-ABFB-C7F66798FB72}" type="presParOf" srcId="{4A214F3C-4E6F-449F-A2BC-62CFAC9799DA}" destId="{7EF97A1D-DA04-4494-A515-C9C1EE458052}" srcOrd="0" destOrd="0" presId="urn:microsoft.com/office/officeart/2005/8/layout/vList5"/>
    <dgm:cxn modelId="{5E92F9B2-A23B-4678-A62C-33DCA0038463}" type="presParOf" srcId="{4A214F3C-4E6F-449F-A2BC-62CFAC9799DA}" destId="{AD710366-6520-4FB3-8DC6-586C75D485C1}" srcOrd="1" destOrd="0" presId="urn:microsoft.com/office/officeart/2005/8/layout/vList5"/>
    <dgm:cxn modelId="{2E94C184-C273-4D45-BCD8-7049603FA7DE}" type="presParOf" srcId="{054A1D1E-99BD-4746-97AB-00C553CEE9CE}" destId="{3036ADD3-DDF2-44CD-87F6-42DDD360903B}" srcOrd="1" destOrd="0" presId="urn:microsoft.com/office/officeart/2005/8/layout/vList5"/>
    <dgm:cxn modelId="{BD33DAAE-0320-4815-BABF-3FC49C1FB00E}" type="presParOf" srcId="{054A1D1E-99BD-4746-97AB-00C553CEE9CE}" destId="{E93D4C95-7156-48EF-BDCC-CAEF8B0426A0}" srcOrd="2" destOrd="0" presId="urn:microsoft.com/office/officeart/2005/8/layout/vList5"/>
    <dgm:cxn modelId="{0B50DFC0-EEAD-439D-8055-C97D41C886F6}" type="presParOf" srcId="{E93D4C95-7156-48EF-BDCC-CAEF8B0426A0}" destId="{322F2935-73B6-4262-A84F-94676B941840}" srcOrd="0" destOrd="0" presId="urn:microsoft.com/office/officeart/2005/8/layout/vList5"/>
    <dgm:cxn modelId="{85A2C5CC-818E-400A-BCA7-772DBC9B5FBD}" type="presParOf" srcId="{E93D4C95-7156-48EF-BDCC-CAEF8B0426A0}" destId="{6F22A63B-FA4F-4F14-9C49-F25EAAAD22F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1DDD2B-5EAD-4743-B9C5-C62726985DA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0257686-7D30-4545-A11D-A3F07FE83F77}">
      <dgm:prSet/>
      <dgm:spPr/>
      <dgm:t>
        <a:bodyPr/>
        <a:lstStyle/>
        <a:p>
          <a:r>
            <a:rPr lang="da-DK" b="0"/>
            <a:t>Størst succes med ensilering af hestebønner og lupiner</a:t>
          </a:r>
          <a:endParaRPr lang="en-US"/>
        </a:p>
      </dgm:t>
    </dgm:pt>
    <dgm:pt modelId="{05B8FBCA-26B8-47E0-B545-2407D9EF585B}" type="parTrans" cxnId="{5007FD62-D457-4795-838E-7BA81805163A}">
      <dgm:prSet/>
      <dgm:spPr/>
      <dgm:t>
        <a:bodyPr/>
        <a:lstStyle/>
        <a:p>
          <a:endParaRPr lang="en-US"/>
        </a:p>
      </dgm:t>
    </dgm:pt>
    <dgm:pt modelId="{E6175F5E-9B52-41A3-ADD0-73BC5B5FD6F2}" type="sibTrans" cxnId="{5007FD62-D457-4795-838E-7BA81805163A}">
      <dgm:prSet/>
      <dgm:spPr/>
      <dgm:t>
        <a:bodyPr/>
        <a:lstStyle/>
        <a:p>
          <a:endParaRPr lang="en-US"/>
        </a:p>
      </dgm:t>
    </dgm:pt>
    <dgm:pt modelId="{6DE27240-42BB-4108-8C68-408647C3AA34}">
      <dgm:prSet/>
      <dgm:spPr/>
      <dgm:t>
        <a:bodyPr/>
        <a:lstStyle/>
        <a:p>
          <a:r>
            <a:rPr lang="da-DK" b="0"/>
            <a:t>Høst med omkring 20% vand</a:t>
          </a:r>
          <a:endParaRPr lang="en-US"/>
        </a:p>
      </dgm:t>
    </dgm:pt>
    <dgm:pt modelId="{2F3A4296-E3F8-401A-81B9-67CAA1F91BCA}" type="parTrans" cxnId="{0F5AB652-C5F7-48CE-82BF-AA8E4209C15B}">
      <dgm:prSet/>
      <dgm:spPr/>
      <dgm:t>
        <a:bodyPr/>
        <a:lstStyle/>
        <a:p>
          <a:endParaRPr lang="en-US"/>
        </a:p>
      </dgm:t>
    </dgm:pt>
    <dgm:pt modelId="{59F6B69F-CE31-4858-980D-50570608868A}" type="sibTrans" cxnId="{0F5AB652-C5F7-48CE-82BF-AA8E4209C15B}">
      <dgm:prSet/>
      <dgm:spPr/>
      <dgm:t>
        <a:bodyPr/>
        <a:lstStyle/>
        <a:p>
          <a:endParaRPr lang="en-US"/>
        </a:p>
      </dgm:t>
    </dgm:pt>
    <dgm:pt modelId="{927CAC83-708B-4A18-8268-CF4841790027}">
      <dgm:prSet/>
      <dgm:spPr/>
      <dgm:t>
        <a:bodyPr/>
        <a:lstStyle/>
        <a:p>
          <a:r>
            <a:rPr lang="da-DK" b="0"/>
            <a:t>Knus godt med Haybuster eller hammermølle</a:t>
          </a:r>
          <a:endParaRPr lang="en-US"/>
        </a:p>
      </dgm:t>
    </dgm:pt>
    <dgm:pt modelId="{9B0E3618-5518-4D95-8EA0-34568CBE9B32}" type="parTrans" cxnId="{A26BEC7F-8334-4CEA-B17A-9BBD72B33512}">
      <dgm:prSet/>
      <dgm:spPr/>
      <dgm:t>
        <a:bodyPr/>
        <a:lstStyle/>
        <a:p>
          <a:endParaRPr lang="en-US"/>
        </a:p>
      </dgm:t>
    </dgm:pt>
    <dgm:pt modelId="{2D8266AA-E6B8-4679-8F19-92FCBA11E89B}" type="sibTrans" cxnId="{A26BEC7F-8334-4CEA-B17A-9BBD72B33512}">
      <dgm:prSet/>
      <dgm:spPr/>
      <dgm:t>
        <a:bodyPr/>
        <a:lstStyle/>
        <a:p>
          <a:endParaRPr lang="en-US"/>
        </a:p>
      </dgm:t>
    </dgm:pt>
    <dgm:pt modelId="{2DF43226-E691-4C96-B41D-F1234DBDBD80}">
      <dgm:prSet/>
      <dgm:spPr/>
      <dgm:t>
        <a:bodyPr/>
        <a:lstStyle/>
        <a:p>
          <a:r>
            <a:rPr lang="da-DK" b="0"/>
            <a:t>Tilsæt propionsyre</a:t>
          </a:r>
          <a:endParaRPr lang="en-US"/>
        </a:p>
      </dgm:t>
    </dgm:pt>
    <dgm:pt modelId="{8587515C-9C0A-47E0-9456-19C1A0B66DFD}" type="parTrans" cxnId="{2825FD2E-433E-472E-9B45-B1DB8466B516}">
      <dgm:prSet/>
      <dgm:spPr/>
      <dgm:t>
        <a:bodyPr/>
        <a:lstStyle/>
        <a:p>
          <a:endParaRPr lang="en-US"/>
        </a:p>
      </dgm:t>
    </dgm:pt>
    <dgm:pt modelId="{BBC8CEEB-2D96-4965-A6EC-FDFE2D8100DD}" type="sibTrans" cxnId="{2825FD2E-433E-472E-9B45-B1DB8466B516}">
      <dgm:prSet/>
      <dgm:spPr/>
      <dgm:t>
        <a:bodyPr/>
        <a:lstStyle/>
        <a:p>
          <a:endParaRPr lang="en-US"/>
        </a:p>
      </dgm:t>
    </dgm:pt>
    <dgm:pt modelId="{CC55B09A-3710-48A3-A55E-BF23F81BBE9D}">
      <dgm:prSet/>
      <dgm:spPr/>
      <dgm:t>
        <a:bodyPr/>
        <a:lstStyle/>
        <a:p>
          <a:r>
            <a:rPr lang="da-DK" b="0"/>
            <a:t>Kør godt samme i plansilo og luk tæt</a:t>
          </a:r>
          <a:endParaRPr lang="en-US"/>
        </a:p>
      </dgm:t>
    </dgm:pt>
    <dgm:pt modelId="{CFFD1069-588C-4578-AA50-AE871EDD8918}" type="parTrans" cxnId="{3DEF9A50-79C0-4AE8-8223-57DD103FA617}">
      <dgm:prSet/>
      <dgm:spPr/>
      <dgm:t>
        <a:bodyPr/>
        <a:lstStyle/>
        <a:p>
          <a:endParaRPr lang="en-US"/>
        </a:p>
      </dgm:t>
    </dgm:pt>
    <dgm:pt modelId="{E40F7849-4C14-43FD-88B6-FB67CD5C9865}" type="sibTrans" cxnId="{3DEF9A50-79C0-4AE8-8223-57DD103FA617}">
      <dgm:prSet/>
      <dgm:spPr/>
      <dgm:t>
        <a:bodyPr/>
        <a:lstStyle/>
        <a:p>
          <a:endParaRPr lang="en-US"/>
        </a:p>
      </dgm:t>
    </dgm:pt>
    <dgm:pt modelId="{03F74CBD-2030-4E9A-9359-4A71259D647F}" type="pres">
      <dgm:prSet presAssocID="{B71DDD2B-5EAD-4743-B9C5-C62726985DA3}" presName="Name0" presStyleCnt="0">
        <dgm:presLayoutVars>
          <dgm:dir/>
          <dgm:animLvl val="lvl"/>
          <dgm:resizeHandles val="exact"/>
        </dgm:presLayoutVars>
      </dgm:prSet>
      <dgm:spPr/>
    </dgm:pt>
    <dgm:pt modelId="{549F9BE1-2287-477C-8F28-CB43D7B101F7}" type="pres">
      <dgm:prSet presAssocID="{10257686-7D30-4545-A11D-A3F07FE83F77}" presName="linNode" presStyleCnt="0"/>
      <dgm:spPr/>
    </dgm:pt>
    <dgm:pt modelId="{8B3BE94B-2E1A-4488-9BA9-3BC913ADF015}" type="pres">
      <dgm:prSet presAssocID="{10257686-7D30-4545-A11D-A3F07FE83F77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644CB6CC-5CD9-4BE6-89E7-FE5011C6A829}" type="pres">
      <dgm:prSet presAssocID="{10257686-7D30-4545-A11D-A3F07FE83F77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2825FD2E-433E-472E-9B45-B1DB8466B516}" srcId="{10257686-7D30-4545-A11D-A3F07FE83F77}" destId="{2DF43226-E691-4C96-B41D-F1234DBDBD80}" srcOrd="2" destOrd="0" parTransId="{8587515C-9C0A-47E0-9456-19C1A0B66DFD}" sibTransId="{BBC8CEEB-2D96-4965-A6EC-FDFE2D8100DD}"/>
    <dgm:cxn modelId="{5007FD62-D457-4795-838E-7BA81805163A}" srcId="{B71DDD2B-5EAD-4743-B9C5-C62726985DA3}" destId="{10257686-7D30-4545-A11D-A3F07FE83F77}" srcOrd="0" destOrd="0" parTransId="{05B8FBCA-26B8-47E0-B545-2407D9EF585B}" sibTransId="{E6175F5E-9B52-41A3-ADD0-73BC5B5FD6F2}"/>
    <dgm:cxn modelId="{3DEF9A50-79C0-4AE8-8223-57DD103FA617}" srcId="{10257686-7D30-4545-A11D-A3F07FE83F77}" destId="{CC55B09A-3710-48A3-A55E-BF23F81BBE9D}" srcOrd="3" destOrd="0" parTransId="{CFFD1069-588C-4578-AA50-AE871EDD8918}" sibTransId="{E40F7849-4C14-43FD-88B6-FB67CD5C9865}"/>
    <dgm:cxn modelId="{0F5AB652-C5F7-48CE-82BF-AA8E4209C15B}" srcId="{10257686-7D30-4545-A11D-A3F07FE83F77}" destId="{6DE27240-42BB-4108-8C68-408647C3AA34}" srcOrd="0" destOrd="0" parTransId="{2F3A4296-E3F8-401A-81B9-67CAA1F91BCA}" sibTransId="{59F6B69F-CE31-4858-980D-50570608868A}"/>
    <dgm:cxn modelId="{1C92D954-3D80-431B-B148-A41B10B35AAA}" type="presOf" srcId="{6DE27240-42BB-4108-8C68-408647C3AA34}" destId="{644CB6CC-5CD9-4BE6-89E7-FE5011C6A829}" srcOrd="0" destOrd="0" presId="urn:microsoft.com/office/officeart/2005/8/layout/vList5"/>
    <dgm:cxn modelId="{A26BEC7F-8334-4CEA-B17A-9BBD72B33512}" srcId="{10257686-7D30-4545-A11D-A3F07FE83F77}" destId="{927CAC83-708B-4A18-8268-CF4841790027}" srcOrd="1" destOrd="0" parTransId="{9B0E3618-5518-4D95-8EA0-34568CBE9B32}" sibTransId="{2D8266AA-E6B8-4679-8F19-92FCBA11E89B}"/>
    <dgm:cxn modelId="{540DA881-63AC-4E26-AE5B-C15DBE652AB0}" type="presOf" srcId="{10257686-7D30-4545-A11D-A3F07FE83F77}" destId="{8B3BE94B-2E1A-4488-9BA9-3BC913ADF015}" srcOrd="0" destOrd="0" presId="urn:microsoft.com/office/officeart/2005/8/layout/vList5"/>
    <dgm:cxn modelId="{E90D449A-F323-43F8-8110-F48E0471A388}" type="presOf" srcId="{2DF43226-E691-4C96-B41D-F1234DBDBD80}" destId="{644CB6CC-5CD9-4BE6-89E7-FE5011C6A829}" srcOrd="0" destOrd="2" presId="urn:microsoft.com/office/officeart/2005/8/layout/vList5"/>
    <dgm:cxn modelId="{E89527AB-B1ED-4201-9F3B-15085B30F37D}" type="presOf" srcId="{927CAC83-708B-4A18-8268-CF4841790027}" destId="{644CB6CC-5CD9-4BE6-89E7-FE5011C6A829}" srcOrd="0" destOrd="1" presId="urn:microsoft.com/office/officeart/2005/8/layout/vList5"/>
    <dgm:cxn modelId="{D7E663D7-58D9-4D50-BBE9-932C8902D4F7}" type="presOf" srcId="{CC55B09A-3710-48A3-A55E-BF23F81BBE9D}" destId="{644CB6CC-5CD9-4BE6-89E7-FE5011C6A829}" srcOrd="0" destOrd="3" presId="urn:microsoft.com/office/officeart/2005/8/layout/vList5"/>
    <dgm:cxn modelId="{80E474E6-9E2E-49EC-8453-8E1437E266F7}" type="presOf" srcId="{B71DDD2B-5EAD-4743-B9C5-C62726985DA3}" destId="{03F74CBD-2030-4E9A-9359-4A71259D647F}" srcOrd="0" destOrd="0" presId="urn:microsoft.com/office/officeart/2005/8/layout/vList5"/>
    <dgm:cxn modelId="{58F106CE-EBB6-4FE2-B72E-4C9DED0AEEFB}" type="presParOf" srcId="{03F74CBD-2030-4E9A-9359-4A71259D647F}" destId="{549F9BE1-2287-477C-8F28-CB43D7B101F7}" srcOrd="0" destOrd="0" presId="urn:microsoft.com/office/officeart/2005/8/layout/vList5"/>
    <dgm:cxn modelId="{6F985286-5829-479D-9FE4-B6A82DD3C7CB}" type="presParOf" srcId="{549F9BE1-2287-477C-8F28-CB43D7B101F7}" destId="{8B3BE94B-2E1A-4488-9BA9-3BC913ADF015}" srcOrd="0" destOrd="0" presId="urn:microsoft.com/office/officeart/2005/8/layout/vList5"/>
    <dgm:cxn modelId="{07C900D9-3B5F-48FE-9B7E-F1771CBF82AE}" type="presParOf" srcId="{549F9BE1-2287-477C-8F28-CB43D7B101F7}" destId="{644CB6CC-5CD9-4BE6-89E7-FE5011C6A8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10366-6520-4FB3-8DC6-586C75D485C1}">
      <dsp:nvSpPr>
        <dsp:cNvPr id="0" name=""/>
        <dsp:cNvSpPr/>
      </dsp:nvSpPr>
      <dsp:spPr>
        <a:xfrm rot="5400000">
          <a:off x="5572923" y="-1991666"/>
          <a:ext cx="1618746" cy="6006867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500" b="0" kern="1200" dirty="0"/>
            <a:t>Kan håndteres med normalt korntransport udstyr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500" b="0" kern="1200" dirty="0"/>
            <a:t>Kan tørres i plantørreri, tørresilo og gennemløbstørreri </a:t>
          </a:r>
          <a:endParaRPr lang="en-US" sz="1500" kern="1200" dirty="0"/>
        </a:p>
      </dsp:txBody>
      <dsp:txXfrm rot="-5400000">
        <a:off x="3378863" y="281415"/>
        <a:ext cx="5927846" cy="1460704"/>
      </dsp:txXfrm>
    </dsp:sp>
    <dsp:sp modelId="{7EF97A1D-DA04-4494-A515-C9C1EE458052}">
      <dsp:nvSpPr>
        <dsp:cNvPr id="0" name=""/>
        <dsp:cNvSpPr/>
      </dsp:nvSpPr>
      <dsp:spPr>
        <a:xfrm>
          <a:off x="0" y="50"/>
          <a:ext cx="3378863" cy="202343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800" b="1" kern="1200"/>
            <a:t>Under 25% vand</a:t>
          </a:r>
          <a:endParaRPr lang="en-US" sz="4800" kern="1200"/>
        </a:p>
      </dsp:txBody>
      <dsp:txXfrm>
        <a:off x="98776" y="98826"/>
        <a:ext cx="3181311" cy="1825881"/>
      </dsp:txXfrm>
    </dsp:sp>
    <dsp:sp modelId="{6F22A63B-FA4F-4F14-9C49-F25EAAAD22FE}">
      <dsp:nvSpPr>
        <dsp:cNvPr id="0" name=""/>
        <dsp:cNvSpPr/>
      </dsp:nvSpPr>
      <dsp:spPr>
        <a:xfrm rot="5400000">
          <a:off x="5448312" y="132937"/>
          <a:ext cx="1867968" cy="6006867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500" b="0" kern="1200" dirty="0"/>
            <a:t>Bønner og frø bliver nemt mast og beskadiget – øger risiko for svampeinfektion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500" b="0" kern="1200" dirty="0"/>
            <a:t>Danner belægninger i snegle og elevatorer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500" kern="1200" dirty="0" err="1"/>
            <a:t>Muligheder</a:t>
          </a:r>
          <a:r>
            <a:rPr lang="en-US" sz="1500" kern="1200" dirty="0"/>
            <a:t>: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500" b="0" kern="1200" dirty="0" err="1"/>
            <a:t>Fortørring</a:t>
          </a:r>
          <a:r>
            <a:rPr lang="da-DK" sz="1500" b="0" kern="1200" dirty="0"/>
            <a:t> i tørrevogn eller tørrecontainer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500" b="0" kern="1200" dirty="0"/>
            <a:t>Brug frontlæsser eller bånd til transport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500" b="0" kern="1200" dirty="0"/>
            <a:t>Ibland evt. korn ved transport</a:t>
          </a:r>
          <a:endParaRPr lang="en-US" sz="1500" kern="1200" dirty="0"/>
        </a:p>
      </dsp:txBody>
      <dsp:txXfrm rot="-5400000">
        <a:off x="3378863" y="2293574"/>
        <a:ext cx="5915680" cy="1685594"/>
      </dsp:txXfrm>
    </dsp:sp>
    <dsp:sp modelId="{322F2935-73B6-4262-A84F-94676B941840}">
      <dsp:nvSpPr>
        <dsp:cNvPr id="0" name=""/>
        <dsp:cNvSpPr/>
      </dsp:nvSpPr>
      <dsp:spPr>
        <a:xfrm>
          <a:off x="0" y="2124655"/>
          <a:ext cx="3378863" cy="202343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800" b="1" kern="1200"/>
            <a:t>Over 25 % vand</a:t>
          </a:r>
          <a:endParaRPr lang="en-US" sz="4800" kern="1200"/>
        </a:p>
      </dsp:txBody>
      <dsp:txXfrm>
        <a:off x="98776" y="2223431"/>
        <a:ext cx="3181311" cy="18258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CB6CC-5CD9-4BE6-89E7-FE5011C6A829}">
      <dsp:nvSpPr>
        <dsp:cNvPr id="0" name=""/>
        <dsp:cNvSpPr/>
      </dsp:nvSpPr>
      <dsp:spPr>
        <a:xfrm rot="5400000">
          <a:off x="4723041" y="-929364"/>
          <a:ext cx="3318511" cy="60068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3200" b="0" kern="1200"/>
            <a:t>Høst med omkring 20% vand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3200" b="0" kern="1200"/>
            <a:t>Knus godt med Haybuster eller hammermølle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3200" b="0" kern="1200"/>
            <a:t>Tilsæt propionsyre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3200" b="0" kern="1200"/>
            <a:t>Kør godt samme i plansilo og luk tæt</a:t>
          </a:r>
          <a:endParaRPr lang="en-US" sz="3200" kern="1200"/>
        </a:p>
      </dsp:txBody>
      <dsp:txXfrm rot="-5400000">
        <a:off x="3378863" y="576810"/>
        <a:ext cx="5844871" cy="2994519"/>
      </dsp:txXfrm>
    </dsp:sp>
    <dsp:sp modelId="{8B3BE94B-2E1A-4488-9BA9-3BC913ADF015}">
      <dsp:nvSpPr>
        <dsp:cNvPr id="0" name=""/>
        <dsp:cNvSpPr/>
      </dsp:nvSpPr>
      <dsp:spPr>
        <a:xfrm>
          <a:off x="0" y="0"/>
          <a:ext cx="3378863" cy="41481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800" b="0" kern="1200"/>
            <a:t>Størst succes med ensilering af hestebønner og lupiner</a:t>
          </a:r>
          <a:endParaRPr lang="en-US" sz="3800" kern="1200"/>
        </a:p>
      </dsp:txBody>
      <dsp:txXfrm>
        <a:off x="164942" y="164942"/>
        <a:ext cx="3048979" cy="3818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0.7626</cdr:x>
      <cdr:y>0.0929</cdr:y>
    </cdr:from>
    <cdr:to>
      <cdr:x>0.90053</cdr:x>
      <cdr:y>0.18177</cdr:y>
    </cdr:to>
    <cdr:sp macro="" textlink="">
      <cdr:nvSpPr>
        <cdr:cNvPr id="2" name="Rektangel 1">
          <a:extLst xmlns:a="http://schemas.openxmlformats.org/drawingml/2006/main">
            <a:ext uri="{FF2B5EF4-FFF2-40B4-BE49-F238E27FC236}">
              <a16:creationId xmlns:a16="http://schemas.microsoft.com/office/drawing/2014/main" id="{63B263EC-0C9D-41A5-920F-EB64CC67F852}"/>
            </a:ext>
          </a:extLst>
        </cdr:cNvPr>
        <cdr:cNvSpPr/>
      </cdr:nvSpPr>
      <cdr:spPr>
        <a:xfrm xmlns:a="http://schemas.openxmlformats.org/drawingml/2006/main">
          <a:off x="4868334" y="469123"/>
          <a:ext cx="880533" cy="4487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r>
            <a:rPr lang="da-DK" sz="1400" b="1" dirty="0">
              <a:solidFill>
                <a:schemeClr val="tx1"/>
              </a:solidFill>
            </a:rPr>
            <a:t>Raps</a:t>
          </a:r>
        </a:p>
      </cdr:txBody>
    </cdr:sp>
  </cdr:relSizeAnchor>
  <cdr:relSizeAnchor xmlns:cdr="http://schemas.openxmlformats.org/drawingml/2006/chartDrawing">
    <cdr:from>
      <cdr:x>0.75919</cdr:x>
      <cdr:y>0.70428</cdr:y>
    </cdr:from>
    <cdr:to>
      <cdr:x>0.94833</cdr:x>
      <cdr:y>0.79314</cdr:y>
    </cdr:to>
    <cdr:sp macro="" textlink="">
      <cdr:nvSpPr>
        <cdr:cNvPr id="3" name="Rektangel 2">
          <a:extLst xmlns:a="http://schemas.openxmlformats.org/drawingml/2006/main">
            <a:ext uri="{FF2B5EF4-FFF2-40B4-BE49-F238E27FC236}">
              <a16:creationId xmlns:a16="http://schemas.microsoft.com/office/drawing/2014/main" id="{A9A94286-B5CA-4DEC-B4AD-BA4738878F95}"/>
            </a:ext>
          </a:extLst>
        </cdr:cNvPr>
        <cdr:cNvSpPr/>
      </cdr:nvSpPr>
      <cdr:spPr>
        <a:xfrm xmlns:a="http://schemas.openxmlformats.org/drawingml/2006/main">
          <a:off x="4846592" y="3556315"/>
          <a:ext cx="1207394" cy="4487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1400" b="1" dirty="0">
              <a:solidFill>
                <a:schemeClr val="tx1"/>
              </a:solidFill>
            </a:rPr>
            <a:t>Hestebønne</a:t>
          </a:r>
        </a:p>
      </cdr:txBody>
    </cdr:sp>
  </cdr:relSizeAnchor>
  <cdr:relSizeAnchor xmlns:cdr="http://schemas.openxmlformats.org/drawingml/2006/chartDrawing">
    <cdr:from>
      <cdr:x>0.14854</cdr:x>
      <cdr:y>0.059</cdr:y>
    </cdr:from>
    <cdr:to>
      <cdr:x>0.30902</cdr:x>
      <cdr:y>0.14786</cdr:y>
    </cdr:to>
    <cdr:sp macro="" textlink="">
      <cdr:nvSpPr>
        <cdr:cNvPr id="4" name="Rektangel 3">
          <a:extLst xmlns:a="http://schemas.openxmlformats.org/drawingml/2006/main">
            <a:ext uri="{FF2B5EF4-FFF2-40B4-BE49-F238E27FC236}">
              <a16:creationId xmlns:a16="http://schemas.microsoft.com/office/drawing/2014/main" id="{A9A94286-B5CA-4DEC-B4AD-BA4738878F95}"/>
            </a:ext>
          </a:extLst>
        </cdr:cNvPr>
        <cdr:cNvSpPr/>
      </cdr:nvSpPr>
      <cdr:spPr>
        <a:xfrm xmlns:a="http://schemas.openxmlformats.org/drawingml/2006/main">
          <a:off x="948267" y="297904"/>
          <a:ext cx="1024467" cy="4487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1400" b="1" dirty="0">
              <a:solidFill>
                <a:schemeClr val="tx1"/>
              </a:solidFill>
            </a:rPr>
            <a:t>Markært</a:t>
          </a:r>
        </a:p>
      </cdr:txBody>
    </cdr:sp>
  </cdr:relSizeAnchor>
  <cdr:relSizeAnchor xmlns:cdr="http://schemas.openxmlformats.org/drawingml/2006/chartDrawing">
    <cdr:from>
      <cdr:x>0.0405</cdr:x>
      <cdr:y>0.42975</cdr:y>
    </cdr:from>
    <cdr:to>
      <cdr:x>0.17843</cdr:x>
      <cdr:y>0.51862</cdr:y>
    </cdr:to>
    <cdr:sp macro="" textlink="">
      <cdr:nvSpPr>
        <cdr:cNvPr id="5" name="Rektangel 4">
          <a:extLst xmlns:a="http://schemas.openxmlformats.org/drawingml/2006/main">
            <a:ext uri="{FF2B5EF4-FFF2-40B4-BE49-F238E27FC236}">
              <a16:creationId xmlns:a16="http://schemas.microsoft.com/office/drawing/2014/main" id="{A9A94286-B5CA-4DEC-B4AD-BA4738878F95}"/>
            </a:ext>
          </a:extLst>
        </cdr:cNvPr>
        <cdr:cNvSpPr/>
      </cdr:nvSpPr>
      <cdr:spPr>
        <a:xfrm xmlns:a="http://schemas.openxmlformats.org/drawingml/2006/main">
          <a:off x="258561" y="2170072"/>
          <a:ext cx="880533" cy="4487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1400" b="1" dirty="0">
              <a:solidFill>
                <a:schemeClr val="tx1"/>
              </a:solidFill>
            </a:rPr>
            <a:t>Lupin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07/09/2021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07/09/2021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18523 ha total for ærter, HB og lupiner i 2021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932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Skal være </a:t>
            </a:r>
            <a:r>
              <a:rPr lang="da-DK" dirty="0" err="1"/>
              <a:t>propionsyre</a:t>
            </a:r>
            <a:r>
              <a:rPr lang="da-DK" dirty="0"/>
              <a:t> eller baseret derpå – dvs. at hoveddelen skal være </a:t>
            </a:r>
            <a:r>
              <a:rPr lang="da-DK" dirty="0" err="1"/>
              <a:t>propionsyre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61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Crimpning</a:t>
            </a:r>
            <a:r>
              <a:rPr lang="da-DK" dirty="0"/>
              <a:t> anbefales ikke fra SEGES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187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Da der ikke er lavet danske forsøg, der kommer med klare anbefalinger, kan man jo lytte til, hvad der er goder erfaringer med fra praksis….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204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På den baggrund vil jeg komme med tre metoder til konservering af lupiner/hestebønner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571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Dagsordenen er at vi skal til  at dyrke flere grønne proteiner til human konsum. Flere bælgsædsafgrøder egner sig bedst til </a:t>
            </a:r>
            <a:r>
              <a:rPr lang="da-DK" dirty="0" err="1"/>
              <a:t>samdyrkning</a:t>
            </a:r>
            <a:r>
              <a:rPr lang="da-DK" dirty="0"/>
              <a:t> </a:t>
            </a:r>
            <a:r>
              <a:rPr lang="da-DK" dirty="0" err="1"/>
              <a:t>pga</a:t>
            </a:r>
            <a:r>
              <a:rPr lang="da-DK" dirty="0"/>
              <a:t> svag ukrudtskonkurrenceevne. Derfor vil en rensning og sortering efter høst være relevant.</a:t>
            </a:r>
          </a:p>
          <a:p>
            <a:r>
              <a:rPr lang="da-DK" dirty="0"/>
              <a:t>Vi har testet flere teknikker på forskellige blandinger</a:t>
            </a:r>
          </a:p>
          <a:p>
            <a:r>
              <a:rPr lang="da-DK" dirty="0"/>
              <a:t>Vi har prøvet ….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440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94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Kvæg: 41.000 t</a:t>
            </a:r>
          </a:p>
          <a:p>
            <a:r>
              <a:rPr lang="da-DK" dirty="0"/>
              <a:t>Grise: 17.000t</a:t>
            </a:r>
          </a:p>
          <a:p>
            <a:r>
              <a:rPr lang="da-DK" dirty="0"/>
              <a:t>Fjerkræ: 10.000 t</a:t>
            </a:r>
          </a:p>
          <a:p>
            <a:r>
              <a:rPr lang="da-DK" dirty="0"/>
              <a:t>Sojakage  - 46 </a:t>
            </a:r>
            <a:r>
              <a:rPr lang="da-DK" dirty="0" err="1"/>
              <a:t>pct</a:t>
            </a:r>
            <a:r>
              <a:rPr lang="da-DK" dirty="0"/>
              <a:t> </a:t>
            </a:r>
            <a:r>
              <a:rPr lang="da-DK" dirty="0" err="1"/>
              <a:t>råprotein</a:t>
            </a:r>
            <a:r>
              <a:rPr lang="da-DK" dirty="0"/>
              <a:t> i TS</a:t>
            </a:r>
          </a:p>
          <a:p>
            <a:r>
              <a:rPr lang="da-DK" dirty="0"/>
              <a:t>HB – 30 </a:t>
            </a:r>
            <a:r>
              <a:rPr lang="da-DK" dirty="0" err="1"/>
              <a:t>pct</a:t>
            </a:r>
            <a:r>
              <a:rPr lang="da-DK" dirty="0"/>
              <a:t> </a:t>
            </a:r>
            <a:r>
              <a:rPr lang="da-DK" dirty="0" err="1"/>
              <a:t>råprotein</a:t>
            </a:r>
            <a:r>
              <a:rPr lang="da-DK" dirty="0"/>
              <a:t> i TS</a:t>
            </a:r>
          </a:p>
          <a:p>
            <a:r>
              <a:rPr lang="da-DK" dirty="0"/>
              <a:t>Lupin  35 </a:t>
            </a:r>
            <a:r>
              <a:rPr lang="da-DK" dirty="0" err="1"/>
              <a:t>pct</a:t>
            </a:r>
            <a:r>
              <a:rPr lang="da-DK" dirty="0"/>
              <a:t> </a:t>
            </a:r>
            <a:r>
              <a:rPr lang="da-DK" dirty="0" err="1"/>
              <a:t>råprotein</a:t>
            </a:r>
            <a:r>
              <a:rPr lang="da-DK" dirty="0"/>
              <a:t> i TS</a:t>
            </a:r>
          </a:p>
          <a:p>
            <a:r>
              <a:rPr lang="da-DK" dirty="0"/>
              <a:t>Ærter – 24 </a:t>
            </a:r>
            <a:r>
              <a:rPr lang="da-DK" dirty="0" err="1"/>
              <a:t>pct</a:t>
            </a:r>
            <a:r>
              <a:rPr lang="da-DK" dirty="0"/>
              <a:t> </a:t>
            </a:r>
            <a:r>
              <a:rPr lang="da-DK" dirty="0" err="1"/>
              <a:t>råprotein</a:t>
            </a:r>
            <a:r>
              <a:rPr lang="da-DK" dirty="0"/>
              <a:t> i TS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255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Bælgsæd samlet 18500 ha + raps 5400 ha = 23900 ha i 2021</a:t>
            </a:r>
          </a:p>
          <a:p>
            <a:r>
              <a:rPr lang="da-DK" dirty="0"/>
              <a:t>Det skal samlet op på 44000 ha for at komme i mål med at erstatte importeret sojakage</a:t>
            </a:r>
          </a:p>
          <a:p>
            <a:r>
              <a:rPr lang="da-DK" dirty="0"/>
              <a:t>Derudover kommet evt. grønne protein til human konsum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90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44.000 ha med raps og bælgsæd ind i et sædskifte med 114.000 ha, hvor der i dag dyrkes korn, oliefrø og bælgsæd til modenhed?</a:t>
            </a:r>
          </a:p>
          <a:p>
            <a:r>
              <a:rPr lang="da-DK" dirty="0"/>
              <a:t>Det bliver ikke ved overholdelse af sædskiftekravene med antallet af frie år</a:t>
            </a:r>
          </a:p>
          <a:p>
            <a:r>
              <a:rPr lang="da-DK" dirty="0"/>
              <a:t>Et øget areal – hvad skal der så dyrkes på arealerne, når der ikke er bælgsæd?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986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Eksempel på klemte frø/bønner i indsat foto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606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Ribbebord</a:t>
            </a:r>
            <a:r>
              <a:rPr lang="da-DK" dirty="0"/>
              <a:t> findes der vist kun meget få af i DK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324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sensommeren kan det ikke anbefales at </a:t>
            </a:r>
            <a:r>
              <a:rPr lang="da-DK" dirty="0" err="1"/>
              <a:t>skårlægge</a:t>
            </a:r>
            <a:r>
              <a:rPr lang="da-DK" dirty="0"/>
              <a:t> for at tvangsmodne bælge og frø – det kræver lang tids godt vejr (10- 14 dage)</a:t>
            </a:r>
          </a:p>
          <a:p>
            <a:r>
              <a:rPr lang="da-DK" dirty="0"/>
              <a:t>Skårlæg for at får en nemmere høst med større  kapacitet og en mere ren vare.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609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 skårlagt bælgsæd kommer ofte til at lægge tæt på jorden</a:t>
            </a:r>
          </a:p>
          <a:p>
            <a:r>
              <a:rPr lang="da-DK" dirty="0"/>
              <a:t>Den kan derfor være vanskelig at samle godt op med almindeligt skærebord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399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tyk lag – dannelse af svampesporer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0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3672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1541463"/>
            <a:ext cx="7394441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0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pic>
        <p:nvPicPr>
          <p:cNvPr id="17" name="Picture 1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554038" y="6205995"/>
            <a:ext cx="2178000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9721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7267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51" name="Group 50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5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3" name="Group 52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54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59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61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Rectangle 61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60" name="Rounded Rectangle 59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3" name="TextBox 62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65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420158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17"/>
          <p:cNvSpPr txBox="1">
            <a:spLocks noChangeArrowheads="1"/>
          </p:cNvSpPr>
          <p:nvPr userDrawn="1"/>
        </p:nvSpPr>
        <p:spPr bwMode="auto">
          <a:xfrm>
            <a:off x="-2679700" y="2607847"/>
            <a:ext cx="2535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29" name="Picture 28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0" name="Billede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7" y="6205994"/>
            <a:ext cx="217650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3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361828" y="1549399"/>
            <a:ext cx="7267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542925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07-09-2021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40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42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43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420158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17"/>
          <p:cNvSpPr txBox="1">
            <a:spLocks noChangeArrowheads="1"/>
          </p:cNvSpPr>
          <p:nvPr userDrawn="1"/>
        </p:nvSpPr>
        <p:spPr bwMode="auto">
          <a:xfrm>
            <a:off x="-2679700" y="2607847"/>
            <a:ext cx="2535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30" name="Picture 29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28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1" name="Billede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7" y="6205994"/>
            <a:ext cx="217650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61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07-09-2021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7" y="6205994"/>
            <a:ext cx="217650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70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– Billede og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-1" y="3987801"/>
            <a:ext cx="12190413" cy="2870200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2174" y="0"/>
            <a:ext cx="2408239" cy="6858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020175" cy="711638"/>
          </a:xfrm>
        </p:spPr>
        <p:txBody>
          <a:bodyPr/>
          <a:lstStyle/>
          <a:p>
            <a:r>
              <a:rPr lang="da-DK" noProof="0" dirty="0"/>
              <a:t>Overskrift i op til 2 linjer</a:t>
            </a:r>
            <a:endParaRPr lang="da-DK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020175" cy="2133601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019D5A-061D-0947-A1C3-8CE23808E547}" type="datetime1">
              <a:rPr lang="da-DK" smtClean="0"/>
              <a:t>07-09-2021</a:t>
            </a:fld>
            <a:endParaRPr lang="da-DK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2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1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3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3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0" name="Rectangle 3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8" name="Rounded Rectangle 3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1" name="TextBox 4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4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569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43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6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30"/>
          </p:nvPr>
        </p:nvSpPr>
        <p:spPr>
          <a:xfrm>
            <a:off x="554038" y="6205995"/>
            <a:ext cx="2178000" cy="180000"/>
          </a:xfrm>
          <a:blipFill rotWithShape="1">
            <a:blip r:embed="rId7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386930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6742" y="1127050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dirty="0" err="1">
                <a:solidFill>
                  <a:schemeClr val="tx1"/>
                </a:solidFill>
              </a:rPr>
              <a:t>vha</a:t>
            </a:r>
            <a:r>
              <a:rPr lang="da-DK" sz="1000" b="0" baseline="0" dirty="0">
                <a:solidFill>
                  <a:schemeClr val="tx1"/>
                </a:solidFill>
              </a:rPr>
              <a:t> den sorte </a:t>
            </a:r>
            <a:r>
              <a:rPr lang="da-DK" sz="1000" b="0" baseline="0" dirty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442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33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7" y="6205994"/>
            <a:ext cx="217650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98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6742" y="1127050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dirty="0" err="1">
                <a:solidFill>
                  <a:schemeClr val="tx1"/>
                </a:solidFill>
              </a:rPr>
              <a:t>vha</a:t>
            </a:r>
            <a:r>
              <a:rPr lang="da-DK" sz="1000" b="0" baseline="0" dirty="0">
                <a:solidFill>
                  <a:schemeClr val="tx1"/>
                </a:solidFill>
              </a:rPr>
              <a:t> den sorte </a:t>
            </a:r>
            <a:r>
              <a:rPr lang="da-DK" sz="1000" b="0" baseline="0" dirty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442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7" y="6205994"/>
            <a:ext cx="217650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71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0"/>
          </p:nvPr>
        </p:nvSpPr>
        <p:spPr>
          <a:xfrm>
            <a:off x="554038" y="6205995"/>
            <a:ext cx="2178000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817804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ell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solidFill>
            <a:srgbClr val="4B3E31"/>
          </a:solidFill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brune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</a:t>
            </a:r>
            <a:r>
              <a:rPr lang="da-DK" sz="1000" b="0" dirty="0" err="1">
                <a:solidFill>
                  <a:schemeClr val="tx1"/>
                </a:solidFill>
              </a:rPr>
              <a:t>billedepladsholderen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30"/>
          </p:nvPr>
        </p:nvSpPr>
        <p:spPr>
          <a:xfrm>
            <a:off x="554038" y="6205995"/>
            <a:ext cx="2178000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498658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3672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1541463"/>
            <a:ext cx="7394441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0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pic>
        <p:nvPicPr>
          <p:cNvPr id="17" name="Picture 1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366" y="6205995"/>
            <a:ext cx="2548125" cy="180000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2174" y="0"/>
            <a:ext cx="2408239" cy="6858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0413" cy="1152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1541463"/>
            <a:ext cx="7394441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366" y="6205995"/>
            <a:ext cx="2548125" cy="180000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2174" y="0"/>
            <a:ext cx="2408239" cy="6858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0413" cy="1152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1541463"/>
            <a:ext cx="7394441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554038" y="6205995"/>
            <a:ext cx="2178000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4048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0413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366" y="6205995"/>
            <a:ext cx="2548125" cy="180000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0413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366" y="6205995"/>
            <a:ext cx="2548125" cy="180000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0413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366" y="6205995"/>
            <a:ext cx="2548125" cy="180000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0413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366" y="6205995"/>
            <a:ext cx="2548125" cy="180000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Med partner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6458550" y="0"/>
            <a:ext cx="5731862" cy="6858000"/>
          </a:xfrm>
          <a:solidFill>
            <a:schemeClr val="bg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10" y="1901574"/>
            <a:ext cx="5583104" cy="704167"/>
          </a:xfrm>
        </p:spPr>
        <p:txBody>
          <a:bodyPr wrap="square"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Navn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555084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Sted og dato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21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0413" cy="1152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4" name="Pladsholder til billede 4"/>
          <p:cNvSpPr>
            <a:spLocks noGrp="1"/>
          </p:cNvSpPr>
          <p:nvPr>
            <p:ph type="pic" sz="quarter" idx="30" hasCustomPrompt="1"/>
          </p:nvPr>
        </p:nvSpPr>
        <p:spPr>
          <a:xfrm>
            <a:off x="6997700" y="3864984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partnerlogo her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2" name="Pladsholder til billede 4"/>
          <p:cNvSpPr>
            <a:spLocks noGrp="1"/>
          </p:cNvSpPr>
          <p:nvPr>
            <p:ph type="pic" sz="quarter" idx="31" hasCustomPrompt="1"/>
          </p:nvPr>
        </p:nvSpPr>
        <p:spPr>
          <a:xfrm>
            <a:off x="6997700" y="2158017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 baseline="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partnerlogo her</a:t>
            </a:r>
          </a:p>
        </p:txBody>
      </p:sp>
      <p:sp>
        <p:nvSpPr>
          <p:cNvPr id="22" name="Pladsholder til billede 4"/>
          <p:cNvSpPr>
            <a:spLocks noGrp="1"/>
          </p:cNvSpPr>
          <p:nvPr>
            <p:ph type="pic" sz="quarter" idx="33" hasCustomPrompt="1"/>
          </p:nvPr>
        </p:nvSpPr>
        <p:spPr>
          <a:xfrm>
            <a:off x="6997700" y="456217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partnerlogo her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366" y="6205995"/>
            <a:ext cx="2548125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36" name="Picture 35" descr="NogetAtLeveAf.NogetAtLeveFor_Green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6" y="6205994"/>
            <a:ext cx="2548125" cy="1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07-09-2021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000" y="1549399"/>
            <a:ext cx="4594657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28" name="Picture 27" descr="NogetAtLeveAf.NogetAtLeveFor_Green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6" y="6205994"/>
            <a:ext cx="2548125" cy="1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7267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51" name="Group 50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5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3" name="Group 52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54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59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61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Rectangle 61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60" name="Rounded Rectangle 59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3" name="TextBox 62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65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420158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17"/>
          <p:cNvSpPr txBox="1">
            <a:spLocks noChangeArrowheads="1"/>
          </p:cNvSpPr>
          <p:nvPr userDrawn="1"/>
        </p:nvSpPr>
        <p:spPr bwMode="auto">
          <a:xfrm>
            <a:off x="-2679700" y="2607847"/>
            <a:ext cx="2535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29" name="Picture 28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30" name="Picture 29" descr="NogetAtLeveAf.NogetAtLeveFor_Green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6" y="6205994"/>
            <a:ext cx="2548125" cy="1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361828" y="1549399"/>
            <a:ext cx="7267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542925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07-09-2021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40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42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43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420158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17"/>
          <p:cNvSpPr txBox="1">
            <a:spLocks noChangeArrowheads="1"/>
          </p:cNvSpPr>
          <p:nvPr userDrawn="1"/>
        </p:nvSpPr>
        <p:spPr bwMode="auto">
          <a:xfrm>
            <a:off x="-2679700" y="2607847"/>
            <a:ext cx="2535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30" name="Picture 29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28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31" name="Picture 30" descr="NogetAtLeveAf.NogetAtLeveFor_Green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6" y="6205994"/>
            <a:ext cx="2548125" cy="1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07-09-2021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13" name="Picture 12" descr="NogetAtLeveAf.NogetAtLeveFor_Gree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6" y="6205994"/>
            <a:ext cx="2548125" cy="1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0413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554038" y="6205995"/>
            <a:ext cx="2178000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24278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– Billede og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-1" y="3987801"/>
            <a:ext cx="12190413" cy="2870200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2174" y="0"/>
            <a:ext cx="2408239" cy="6858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020175" cy="711638"/>
          </a:xfrm>
        </p:spPr>
        <p:txBody>
          <a:bodyPr/>
          <a:lstStyle/>
          <a:p>
            <a:r>
              <a:rPr lang="da-DK" noProof="0" dirty="0"/>
              <a:t>Overskrift i op til 2 linjer</a:t>
            </a:r>
            <a:endParaRPr lang="da-DK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020175" cy="2133601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019D5A-061D-0947-A1C3-8CE23808E547}" type="datetime1">
              <a:rPr lang="da-DK" smtClean="0"/>
              <a:t>07-09-2021</a:t>
            </a:fld>
            <a:endParaRPr lang="da-DK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2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1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3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3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0" name="Rectangle 3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8" name="Rounded Rectangle 3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1" name="TextBox 4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4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569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4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366" y="6205995"/>
            <a:ext cx="2548125" cy="180000"/>
          </a:xfrm>
          <a:blipFill rotWithShape="1">
            <a:blip r:embed="rId6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7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6742" y="1127050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dirty="0" err="1">
                <a:solidFill>
                  <a:schemeClr val="tx1"/>
                </a:solidFill>
              </a:rPr>
              <a:t>vha</a:t>
            </a:r>
            <a:r>
              <a:rPr lang="da-DK" sz="1000" b="0" baseline="0" dirty="0">
                <a:solidFill>
                  <a:schemeClr val="tx1"/>
                </a:solidFill>
              </a:rPr>
              <a:t> den sorte </a:t>
            </a:r>
            <a:r>
              <a:rPr lang="da-DK" sz="1000" b="0" baseline="0" dirty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442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33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17" name="Picture 16" descr="NogetAtLeveAf.NogetAtLeveFor_Green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6" y="6205994"/>
            <a:ext cx="2548125" cy="1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6742" y="1127050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dirty="0" err="1">
                <a:solidFill>
                  <a:schemeClr val="tx1"/>
                </a:solidFill>
              </a:rPr>
              <a:t>vha</a:t>
            </a:r>
            <a:r>
              <a:rPr lang="da-DK" sz="1000" b="0" baseline="0" dirty="0">
                <a:solidFill>
                  <a:schemeClr val="tx1"/>
                </a:solidFill>
              </a:rPr>
              <a:t> den sorte </a:t>
            </a:r>
            <a:r>
              <a:rPr lang="da-DK" sz="1000" b="0" baseline="0" dirty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442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29" name="Picture 28" descr="NogetAtLeveAf.NogetAtLeveFor_Green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6" y="6205994"/>
            <a:ext cx="2548125" cy="1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366" y="6205995"/>
            <a:ext cx="2548125" cy="180000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ell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solidFill>
            <a:srgbClr val="4B3E31"/>
          </a:solidFill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brune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</a:t>
            </a:r>
            <a:r>
              <a:rPr lang="da-DK" sz="1000" b="0" dirty="0" err="1">
                <a:solidFill>
                  <a:schemeClr val="tx1"/>
                </a:solidFill>
              </a:rPr>
              <a:t>billedepladsholderen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366" y="6205995"/>
            <a:ext cx="2548125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3672000">
            <a:normAutofit/>
          </a:bodyPr>
          <a:lstStyle>
            <a:lvl1pPr marL="0" indent="0" algn="ctr">
              <a:buFont typeface="Arial" pitchFamily="34" charset="0"/>
              <a:buNone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1541463"/>
            <a:ext cx="7394441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0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pic>
        <p:nvPicPr>
          <p:cNvPr id="6" name="Picture 5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48133" y="6205530"/>
            <a:ext cx="1296000" cy="152016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5520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2174" y="0"/>
            <a:ext cx="2408239" cy="6858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0413" cy="1152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1541463"/>
            <a:ext cx="7394441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8" name="Picture 27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48133" y="6205530"/>
            <a:ext cx="1296000" cy="152016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4435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0413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48133" y="6205530"/>
            <a:ext cx="1296000" cy="152016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2178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0413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48133" y="6205530"/>
            <a:ext cx="1296000" cy="152016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99854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0413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48133" y="6205530"/>
            <a:ext cx="1296000" cy="152016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0210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0413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554038" y="6205995"/>
            <a:ext cx="2178000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114157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0413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48133" y="6205530"/>
            <a:ext cx="1296000" cy="152016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420107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Med partner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6458550" y="0"/>
            <a:ext cx="5731862" cy="6858000"/>
          </a:xfrm>
          <a:solidFill>
            <a:schemeClr val="bg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10" y="1901574"/>
            <a:ext cx="5583104" cy="704167"/>
          </a:xfrm>
        </p:spPr>
        <p:txBody>
          <a:bodyPr wrap="square"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Navn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555084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Sted og dato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21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0413" cy="1152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billede 4"/>
          <p:cNvSpPr>
            <a:spLocks noGrp="1"/>
          </p:cNvSpPr>
          <p:nvPr>
            <p:ph type="pic" sz="quarter" idx="30" hasCustomPrompt="1"/>
          </p:nvPr>
        </p:nvSpPr>
        <p:spPr>
          <a:xfrm>
            <a:off x="6997700" y="3864984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partnerlogo her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2" name="Pladsholder til billede 4"/>
          <p:cNvSpPr>
            <a:spLocks noGrp="1"/>
          </p:cNvSpPr>
          <p:nvPr>
            <p:ph type="pic" sz="quarter" idx="31" hasCustomPrompt="1"/>
          </p:nvPr>
        </p:nvSpPr>
        <p:spPr>
          <a:xfrm>
            <a:off x="6997700" y="2158017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 baseline="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partnerlogo her</a:t>
            </a:r>
          </a:p>
        </p:txBody>
      </p:sp>
      <p:sp>
        <p:nvSpPr>
          <p:cNvPr id="22" name="Pladsholder til billede 4"/>
          <p:cNvSpPr>
            <a:spLocks noGrp="1"/>
          </p:cNvSpPr>
          <p:nvPr>
            <p:ph type="pic" sz="quarter" idx="33" hasCustomPrompt="1"/>
          </p:nvPr>
        </p:nvSpPr>
        <p:spPr>
          <a:xfrm>
            <a:off x="6997700" y="456217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partnerlogo her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48133" y="6205530"/>
            <a:ext cx="1296000" cy="152016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VækstIBalance_PPT_Gree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3" y="6205994"/>
            <a:ext cx="1296000" cy="151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5" name="Picture 34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4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3261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07-09-2021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000" y="1549399"/>
            <a:ext cx="4594657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54" name="Picture 53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55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6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pic>
        <p:nvPicPr>
          <p:cNvPr id="26" name="Picture 25" descr="VækstIBalance_PPT_Green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3" y="6205994"/>
            <a:ext cx="1296000" cy="1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826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7267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51" name="Group 50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5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3" name="Group 52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54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59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61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Rectangle 61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60" name="Rounded Rectangle 59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3" name="TextBox 62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65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420158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17"/>
          <p:cNvSpPr txBox="1">
            <a:spLocks noChangeArrowheads="1"/>
          </p:cNvSpPr>
          <p:nvPr userDrawn="1"/>
        </p:nvSpPr>
        <p:spPr bwMode="auto">
          <a:xfrm>
            <a:off x="-2679700" y="2607847"/>
            <a:ext cx="2535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69" name="Picture 68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70" name="Text Placeholder 13"/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71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pic>
        <p:nvPicPr>
          <p:cNvPr id="28" name="Picture 27" descr="VækstIBalance_PPT_Green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3" y="6205994"/>
            <a:ext cx="1296000" cy="1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50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361828" y="1549399"/>
            <a:ext cx="7267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542925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07-09-2021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40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42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43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420158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17"/>
          <p:cNvSpPr txBox="1">
            <a:spLocks noChangeArrowheads="1"/>
          </p:cNvSpPr>
          <p:nvPr userDrawn="1"/>
        </p:nvSpPr>
        <p:spPr bwMode="auto">
          <a:xfrm>
            <a:off x="-2679700" y="2607847"/>
            <a:ext cx="2535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58" name="Picture 57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61" name="Text Placeholder 13"/>
          <p:cNvSpPr>
            <a:spLocks noGrp="1"/>
          </p:cNvSpPr>
          <p:nvPr>
            <p:ph type="body" sz="quarter" idx="28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2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pic>
        <p:nvPicPr>
          <p:cNvPr id="28" name="Picture 27" descr="VækstIBalance_PPT_Green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3" y="6205994"/>
            <a:ext cx="1296000" cy="1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28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07-09-2021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34" name="Picture 33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7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pic>
        <p:nvPicPr>
          <p:cNvPr id="13" name="Picture 12" descr="VækstIBalance_PPT_Gree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3" y="6205994"/>
            <a:ext cx="1296000" cy="1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80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– Billede og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-1" y="3987801"/>
            <a:ext cx="12190413" cy="2870200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2174" y="0"/>
            <a:ext cx="2408239" cy="6858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020175" cy="711638"/>
          </a:xfrm>
        </p:spPr>
        <p:txBody>
          <a:bodyPr/>
          <a:lstStyle/>
          <a:p>
            <a:r>
              <a:rPr lang="da-DK" noProof="0" dirty="0"/>
              <a:t>Overskrift i op til 2 linjer</a:t>
            </a:r>
            <a:endParaRPr lang="da-DK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020175" cy="2146301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019D5A-061D-0947-A1C3-8CE23808E547}" type="datetime1">
              <a:rPr lang="da-DK" smtClean="0"/>
              <a:t>07-09-2021</a:t>
            </a:fld>
            <a:endParaRPr lang="da-DK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2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1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3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3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0" name="Rectangle 3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8" name="Rounded Rectangle 3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1" name="TextBox 4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4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569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5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48133" y="6205530"/>
            <a:ext cx="1296000" cy="152016"/>
          </a:xfrm>
          <a:blipFill rotWithShape="1">
            <a:blip r:embed="rId6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7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83984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6742" y="1127050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dirty="0" err="1">
                <a:solidFill>
                  <a:schemeClr val="tx1"/>
                </a:solidFill>
              </a:rPr>
              <a:t>vha</a:t>
            </a:r>
            <a:r>
              <a:rPr lang="da-DK" sz="1000" b="0" baseline="0" dirty="0">
                <a:solidFill>
                  <a:schemeClr val="tx1"/>
                </a:solidFill>
              </a:rPr>
              <a:t> den sorte </a:t>
            </a:r>
            <a:r>
              <a:rPr lang="da-DK" sz="1000" b="0" baseline="0" dirty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442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33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pic>
        <p:nvPicPr>
          <p:cNvPr id="19" name="Picture 18" descr="VækstIBalance_PPT_Green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3" y="6205994"/>
            <a:ext cx="1296000" cy="1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99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6742" y="1127050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dirty="0" err="1">
                <a:solidFill>
                  <a:schemeClr val="tx1"/>
                </a:solidFill>
              </a:rPr>
              <a:t>vha</a:t>
            </a:r>
            <a:r>
              <a:rPr lang="da-DK" sz="1000" b="0" baseline="0" dirty="0">
                <a:solidFill>
                  <a:schemeClr val="tx1"/>
                </a:solidFill>
              </a:rPr>
              <a:t> den sorte </a:t>
            </a:r>
            <a:r>
              <a:rPr lang="da-DK" sz="1000" b="0" baseline="0" dirty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442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33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pic>
        <p:nvPicPr>
          <p:cNvPr id="19" name="Picture 18" descr="VækstIBalance_PPT_Green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33" y="6205994"/>
            <a:ext cx="1296000" cy="1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8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0413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554038" y="6205995"/>
            <a:ext cx="2178000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640232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3672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8" name="Picture 27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48133" y="6205530"/>
            <a:ext cx="1296000" cy="152016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37626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ell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solidFill>
            <a:srgbClr val="4B3E31"/>
          </a:solidFill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brune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</a:t>
            </a:r>
            <a:r>
              <a:rPr lang="da-DK" sz="1000" b="0" dirty="0" err="1">
                <a:solidFill>
                  <a:schemeClr val="tx1"/>
                </a:solidFill>
              </a:rPr>
              <a:t>billedepladsholderen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1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48133" y="6205530"/>
            <a:ext cx="1296000" cy="152016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13686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- Forbru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F_PPT_InfografiskBund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90413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86E3029-948C-3643-959F-BD5F2C5241BA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5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7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2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4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5" name="Rectangle 44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3" name="Rounded Rectangle 42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9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ectangle 39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6" name="TextBox 4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8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4" name="Picture 23" descr="Skærmbillede 2016-04-05 kl. 09.36.07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>
          <a:xfrm>
            <a:off x="-2374901" y="5054311"/>
            <a:ext cx="2233100" cy="1303698"/>
          </a:xfrm>
          <a:prstGeom prst="rect">
            <a:avLst/>
          </a:prstGeom>
        </p:spPr>
      </p:pic>
      <p:sp>
        <p:nvSpPr>
          <p:cNvPr id="25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8242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- Eks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F_PPT_InfografiskBund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90413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43E4CF1-7FA6-394F-8B1C-C1D67AC824B7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5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7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2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4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5" name="Rectangle 44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3" name="Rounded Rectangle 42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9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ectangle 39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6" name="TextBox 4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8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4" name="Picture 23" descr="Skærmbillede 2016-04-05 kl. 09.36.07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>
          <a:xfrm>
            <a:off x="-2374901" y="5054311"/>
            <a:ext cx="2233100" cy="1303698"/>
          </a:xfrm>
          <a:prstGeom prst="rect">
            <a:avLst/>
          </a:prstGeom>
        </p:spPr>
      </p:pic>
      <p:sp>
        <p:nvSpPr>
          <p:cNvPr id="25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3228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- Svineprodu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F_PPT_InfografiskBund-0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90413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8C2BC48-11FD-C447-B61C-3D9275FD5285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5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7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2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4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5" name="Rectangle 44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3" name="Rounded Rectangle 42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9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ectangle 39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6" name="TextBox 4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8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4" name="Picture 23" descr="Skærmbillede 2016-04-05 kl. 09.36.07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>
          <a:xfrm>
            <a:off x="-2374901" y="5054311"/>
            <a:ext cx="2233100" cy="1303698"/>
          </a:xfrm>
          <a:prstGeom prst="rect">
            <a:avLst/>
          </a:prstGeom>
        </p:spPr>
      </p:pic>
      <p:sp>
        <p:nvSpPr>
          <p:cNvPr id="25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6439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- Mælkeprodu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F_PPT_InfografiskBund-0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90413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40BF439-3041-7841-9019-6ED2501E04CA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5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7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2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4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5" name="Rectangle 44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3" name="Rounded Rectangle 42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9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ectangle 39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6" name="TextBox 4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8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4" name="Picture 23" descr="Skærmbillede 2016-04-05 kl. 09.36.07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>
          <a:xfrm>
            <a:off x="-2374901" y="5054311"/>
            <a:ext cx="2233100" cy="1303698"/>
          </a:xfrm>
          <a:prstGeom prst="rect">
            <a:avLst/>
          </a:prstGeom>
        </p:spPr>
      </p:pic>
      <p:sp>
        <p:nvSpPr>
          <p:cNvPr id="25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4365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- Æg/Fjerkræsprodu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F_PPT_InfografiskBund-0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90413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8C0EF3-D7F6-D14C-AD18-25A9878E1862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5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7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2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4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5" name="Rectangle 44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3" name="Rounded Rectangle 42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9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ectangle 39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6" name="TextBox 4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8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4" name="Picture 23" descr="Skærmbillede 2016-04-05 kl. 09.36.07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>
          <a:xfrm>
            <a:off x="-2374901" y="5054311"/>
            <a:ext cx="2233100" cy="1303698"/>
          </a:xfrm>
          <a:prstGeom prst="rect">
            <a:avLst/>
          </a:prstGeom>
        </p:spPr>
      </p:pic>
      <p:sp>
        <p:nvSpPr>
          <p:cNvPr id="25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735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- Forarbej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F_PPT_InfografiskBund-0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90413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1EFFAB4-88E3-AB48-A781-F9845FBDB5BC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5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7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2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4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5" name="Rectangle 44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3" name="Rounded Rectangle 42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9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ectangle 39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6" name="TextBox 4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8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4" name="Picture 23" descr="Skærmbillede 2016-04-05 kl. 09.36.07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>
          <a:xfrm>
            <a:off x="-2374901" y="5054311"/>
            <a:ext cx="2233100" cy="1303698"/>
          </a:xfrm>
          <a:prstGeom prst="rect">
            <a:avLst/>
          </a:prstGeom>
        </p:spPr>
      </p:pic>
      <p:sp>
        <p:nvSpPr>
          <p:cNvPr id="25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3812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-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F_PPT_InfografiskBund-0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90413" cy="6857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8C61729-ACDE-1B40-99BB-27CE5F740E64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5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7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2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4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5" name="Rectangle 44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3" name="Rounded Rectangle 42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9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ectangle 39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6" name="TextBox 4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8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4" name="Picture 23" descr="Skærmbillede 2016-04-05 kl. 09.36.07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>
          <a:xfrm>
            <a:off x="-2374901" y="5054311"/>
            <a:ext cx="2233100" cy="1303698"/>
          </a:xfrm>
          <a:prstGeom prst="rect">
            <a:avLst/>
          </a:prstGeom>
        </p:spPr>
      </p:pic>
      <p:sp>
        <p:nvSpPr>
          <p:cNvPr id="25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078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3672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1541463"/>
            <a:ext cx="7394441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0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pic>
        <p:nvPicPr>
          <p:cNvPr id="17" name="Picture 1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0413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554038" y="6205995"/>
            <a:ext cx="2178000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839373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2174" y="0"/>
            <a:ext cx="2408239" cy="6858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0413" cy="1152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1541463"/>
            <a:ext cx="7394441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0413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0413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0413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0413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Med partner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6458550" y="0"/>
            <a:ext cx="5731862" cy="6858000"/>
          </a:xfrm>
          <a:solidFill>
            <a:schemeClr val="bg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10" y="1901574"/>
            <a:ext cx="5583104" cy="704167"/>
          </a:xfrm>
        </p:spPr>
        <p:txBody>
          <a:bodyPr wrap="square"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Navn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555084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Sted og dato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21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0413" cy="1152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billede 4"/>
          <p:cNvSpPr>
            <a:spLocks noGrp="1"/>
          </p:cNvSpPr>
          <p:nvPr>
            <p:ph type="pic" sz="quarter" idx="30" hasCustomPrompt="1"/>
          </p:nvPr>
        </p:nvSpPr>
        <p:spPr>
          <a:xfrm>
            <a:off x="6997700" y="3864984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LD-Logo her.</a:t>
            </a:r>
            <a:br>
              <a:rPr lang="da-DK" dirty="0"/>
            </a:br>
            <a:r>
              <a:rPr lang="da-DK" dirty="0"/>
              <a:t>Q:\</a:t>
            </a:r>
            <a:r>
              <a:rPr lang="da-DK" dirty="0" err="1"/>
              <a:t>SEGES_Visuel_identitet</a:t>
            </a:r>
            <a:r>
              <a:rPr lang="da-DK" dirty="0"/>
              <a:t>\PowerPoint\Skabeloner\Grafik til SEGES </a:t>
            </a:r>
            <a:r>
              <a:rPr lang="da-DK" dirty="0" err="1"/>
              <a:t>pptx</a:t>
            </a:r>
            <a:endParaRPr lang="da-DK" dirty="0"/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2" name="Pladsholder til billede 4"/>
          <p:cNvSpPr>
            <a:spLocks noGrp="1"/>
          </p:cNvSpPr>
          <p:nvPr>
            <p:ph type="pic" sz="quarter" idx="31" hasCustomPrompt="1"/>
          </p:nvPr>
        </p:nvSpPr>
        <p:spPr>
          <a:xfrm>
            <a:off x="6997700" y="2158017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LD-Logo her.</a:t>
            </a:r>
            <a:br>
              <a:rPr lang="da-DK" dirty="0"/>
            </a:br>
            <a:r>
              <a:rPr lang="da-DK" dirty="0"/>
              <a:t>Q:\</a:t>
            </a:r>
            <a:r>
              <a:rPr lang="da-DK" dirty="0" err="1"/>
              <a:t>SEGES_Visuel_identitet</a:t>
            </a:r>
            <a:r>
              <a:rPr lang="da-DK" dirty="0"/>
              <a:t>\PowerPoint\Skabeloner\Grafik til SEGES </a:t>
            </a:r>
            <a:r>
              <a:rPr lang="da-DK" dirty="0" err="1"/>
              <a:t>pptx</a:t>
            </a:r>
            <a:endParaRPr lang="da-DK" dirty="0"/>
          </a:p>
        </p:txBody>
      </p:sp>
      <p:sp>
        <p:nvSpPr>
          <p:cNvPr id="22" name="Pladsholder til billede 4"/>
          <p:cNvSpPr>
            <a:spLocks noGrp="1"/>
          </p:cNvSpPr>
          <p:nvPr>
            <p:ph type="pic" sz="quarter" idx="33" hasCustomPrompt="1"/>
          </p:nvPr>
        </p:nvSpPr>
        <p:spPr>
          <a:xfrm>
            <a:off x="6997700" y="456217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LD-Logo her.</a:t>
            </a:r>
            <a:br>
              <a:rPr lang="da-DK" dirty="0"/>
            </a:br>
            <a:r>
              <a:rPr lang="da-DK" dirty="0"/>
              <a:t>Q:\</a:t>
            </a:r>
            <a:r>
              <a:rPr lang="da-DK" dirty="0" err="1"/>
              <a:t>SEGES_Visuel_identitet</a:t>
            </a:r>
            <a:r>
              <a:rPr lang="da-DK" dirty="0"/>
              <a:t>\PowerPoint\Skabeloner\Grafik til SEGES </a:t>
            </a:r>
            <a:r>
              <a:rPr lang="da-DK" dirty="0" err="1"/>
              <a:t>pptx</a:t>
            </a:r>
            <a:endParaRPr lang="da-DK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07-09-2021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000" y="1549399"/>
            <a:ext cx="4594657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7267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51" name="Group 50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5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3" name="Group 52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54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59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61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Rectangle 61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60" name="Rounded Rectangle 59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3" name="TextBox 62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65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420158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17"/>
          <p:cNvSpPr txBox="1">
            <a:spLocks noChangeArrowheads="1"/>
          </p:cNvSpPr>
          <p:nvPr userDrawn="1"/>
        </p:nvSpPr>
        <p:spPr bwMode="auto">
          <a:xfrm>
            <a:off x="-2679700" y="2607847"/>
            <a:ext cx="2535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29" name="Picture 28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0" name="Billede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361828" y="1549399"/>
            <a:ext cx="7267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542925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07-09-2021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40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42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43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420158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17"/>
          <p:cNvSpPr txBox="1">
            <a:spLocks noChangeArrowheads="1"/>
          </p:cNvSpPr>
          <p:nvPr userDrawn="1"/>
        </p:nvSpPr>
        <p:spPr bwMode="auto">
          <a:xfrm>
            <a:off x="-2679700" y="2607847"/>
            <a:ext cx="2535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30" name="Picture 29" descr="Skærmbillede 2016-04-05 kl. 09.35.2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28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1" name="Billede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Med partner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6458550" y="0"/>
            <a:ext cx="5731862" cy="6858000"/>
          </a:xfrm>
          <a:solidFill>
            <a:schemeClr val="bg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10" y="1901574"/>
            <a:ext cx="5583104" cy="704167"/>
          </a:xfrm>
        </p:spPr>
        <p:txBody>
          <a:bodyPr wrap="square"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Navn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555084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Sted og dato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21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0413" cy="1152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billede 4"/>
          <p:cNvSpPr>
            <a:spLocks noGrp="1"/>
          </p:cNvSpPr>
          <p:nvPr>
            <p:ph type="pic" sz="quarter" idx="30" hasCustomPrompt="1"/>
          </p:nvPr>
        </p:nvSpPr>
        <p:spPr>
          <a:xfrm>
            <a:off x="6997700" y="3864984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partnerlogo her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2" name="Pladsholder til billede 4"/>
          <p:cNvSpPr>
            <a:spLocks noGrp="1"/>
          </p:cNvSpPr>
          <p:nvPr>
            <p:ph type="pic" sz="quarter" idx="31" hasCustomPrompt="1"/>
          </p:nvPr>
        </p:nvSpPr>
        <p:spPr>
          <a:xfrm>
            <a:off x="6997700" y="2158017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 baseline="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partnerlogo her</a:t>
            </a:r>
          </a:p>
        </p:txBody>
      </p:sp>
      <p:sp>
        <p:nvSpPr>
          <p:cNvPr id="22" name="Pladsholder til billede 4"/>
          <p:cNvSpPr>
            <a:spLocks noGrp="1"/>
          </p:cNvSpPr>
          <p:nvPr>
            <p:ph type="pic" sz="quarter" idx="33" hasCustomPrompt="1"/>
          </p:nvPr>
        </p:nvSpPr>
        <p:spPr>
          <a:xfrm>
            <a:off x="6997700" y="456217"/>
            <a:ext cx="4691284" cy="1553062"/>
          </a:xfrm>
        </p:spPr>
        <p:txBody>
          <a:bodyPr wrap="none" anchor="ctr"/>
          <a:lstStyle>
            <a:lvl1pPr marL="285750" marR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10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da-DK" dirty="0"/>
              <a:t>Klik og indsæt partnerlogo her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554038" y="6205995"/>
            <a:ext cx="2178000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07-09-2021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– Billede og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-1" y="3987801"/>
            <a:ext cx="12190413" cy="2870200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2174" y="0"/>
            <a:ext cx="2408239" cy="6858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020175" cy="711638"/>
          </a:xfrm>
        </p:spPr>
        <p:txBody>
          <a:bodyPr/>
          <a:lstStyle/>
          <a:p>
            <a:r>
              <a:rPr lang="da-DK" noProof="0" dirty="0"/>
              <a:t>Overskrift i op til 2 linjer</a:t>
            </a:r>
            <a:endParaRPr lang="da-DK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020175" cy="2133601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019D5A-061D-0947-A1C3-8CE23808E547}" type="datetime1">
              <a:rPr lang="da-DK" smtClean="0"/>
              <a:t>07-09-2021</a:t>
            </a:fld>
            <a:endParaRPr lang="da-DK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2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1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3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3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0" name="Rectangle 3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8" name="Rounded Rectangle 3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1" name="TextBox 4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4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569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43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6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  <a:blipFill rotWithShape="1">
            <a:blip r:embed="rId7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6742" y="1127050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dirty="0" err="1">
                <a:solidFill>
                  <a:schemeClr val="tx1"/>
                </a:solidFill>
              </a:rPr>
              <a:t>vha</a:t>
            </a:r>
            <a:r>
              <a:rPr lang="da-DK" sz="1000" b="0" baseline="0" dirty="0">
                <a:solidFill>
                  <a:schemeClr val="tx1"/>
                </a:solidFill>
              </a:rPr>
              <a:t> den sorte </a:t>
            </a:r>
            <a:r>
              <a:rPr lang="da-DK" sz="1000" b="0" baseline="0" dirty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442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33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6742" y="1127050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79700" y="2231950"/>
            <a:ext cx="253523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</a:t>
            </a:r>
            <a:r>
              <a:rPr lang="da-DK" sz="1000" b="1" baseline="0" dirty="0">
                <a:solidFill>
                  <a:schemeClr val="tx1"/>
                </a:solidFill>
              </a:rPr>
              <a:t> </a:t>
            </a:r>
            <a:r>
              <a:rPr lang="da-DK" sz="1000" b="1" dirty="0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</a:t>
            </a:r>
            <a:r>
              <a:rPr lang="da-DK" sz="1000" b="0" baseline="0" dirty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dirty="0" err="1">
                <a:solidFill>
                  <a:schemeClr val="tx1"/>
                </a:solidFill>
              </a:rPr>
              <a:t>vha</a:t>
            </a:r>
            <a:r>
              <a:rPr lang="da-DK" sz="1000" b="0" baseline="0" dirty="0">
                <a:solidFill>
                  <a:schemeClr val="tx1"/>
                </a:solidFill>
              </a:rPr>
              <a:t> den sorte </a:t>
            </a:r>
            <a:r>
              <a:rPr lang="da-DK" sz="1000" b="0" baseline="0" dirty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064" y="3044261"/>
            <a:ext cx="2286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Skærmbillede 2016-04-05 kl. 09.35.2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ell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solidFill>
            <a:srgbClr val="4B3E31"/>
          </a:solidFill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brune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</a:t>
            </a:r>
            <a:r>
              <a:rPr lang="da-DK" sz="1000" b="0" dirty="0" err="1">
                <a:solidFill>
                  <a:schemeClr val="tx1"/>
                </a:solidFill>
              </a:rPr>
              <a:t>billedepladsholderen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SEGES Logo hvid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4" y="2063544"/>
            <a:ext cx="8637586" cy="2376455"/>
          </a:xfrm>
          <a:prstGeom prst="rect">
            <a:avLst/>
          </a:prstGeom>
        </p:spPr>
      </p:pic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-2959100" y="1511771"/>
            <a:ext cx="28146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baggrund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 err="1">
                <a:solidFill>
                  <a:schemeClr val="tx1"/>
                </a:solidFill>
              </a:rPr>
              <a:t>Højreklik</a:t>
            </a:r>
            <a:r>
              <a:rPr lang="da-DK" sz="1000" b="0" dirty="0">
                <a:solidFill>
                  <a:schemeClr val="tx1"/>
                </a:solidFill>
              </a:rPr>
              <a:t> på baggrunden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drop ned menuen vælg ”</a:t>
            </a:r>
            <a:r>
              <a:rPr lang="da-DK" sz="1000" b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baggrund”</a:t>
            </a:r>
            <a:r>
              <a:rPr lang="da-DK" sz="1000" b="0" dirty="0">
                <a:solidFill>
                  <a:schemeClr val="tx1"/>
                </a:solidFill>
              </a:rPr>
              <a:t>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”farvespandend” i</a:t>
            </a:r>
            <a:r>
              <a:rPr lang="da-DK" sz="1000" b="0" baseline="0" dirty="0">
                <a:solidFill>
                  <a:schemeClr val="tx1"/>
                </a:solidFill>
              </a:rPr>
              <a:t> </a:t>
            </a:r>
            <a:r>
              <a:rPr lang="da-DK" sz="1000" b="0" baseline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</a:t>
            </a:r>
            <a:r>
              <a:rPr lang="da-DK" sz="1000" b="0" dirty="0">
                <a:solidFill>
                  <a:schemeClr val="tx1"/>
                </a:solidFill>
              </a:rPr>
              <a:t>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baggrunden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slide - SEGES Logo grø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959100" y="1511771"/>
            <a:ext cx="28146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baggrund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 err="1">
                <a:solidFill>
                  <a:schemeClr val="tx1"/>
                </a:solidFill>
              </a:rPr>
              <a:t>Højreklik</a:t>
            </a:r>
            <a:r>
              <a:rPr lang="da-DK" sz="1000" b="0" dirty="0">
                <a:solidFill>
                  <a:schemeClr val="tx1"/>
                </a:solidFill>
              </a:rPr>
              <a:t> på baggrunden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drop ned menuen vælg ”</a:t>
            </a:r>
            <a:r>
              <a:rPr lang="da-DK" sz="1000" b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baggrund”</a:t>
            </a:r>
            <a:r>
              <a:rPr lang="da-DK" sz="1000" b="0" dirty="0">
                <a:solidFill>
                  <a:schemeClr val="tx1"/>
                </a:solidFill>
              </a:rPr>
              <a:t>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”farvespandend” i</a:t>
            </a:r>
            <a:r>
              <a:rPr lang="da-DK" sz="1000" b="0" baseline="0" dirty="0">
                <a:solidFill>
                  <a:schemeClr val="tx1"/>
                </a:solidFill>
              </a:rPr>
              <a:t> </a:t>
            </a:r>
            <a:r>
              <a:rPr lang="da-DK" sz="1000" b="0" baseline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</a:t>
            </a:r>
            <a:r>
              <a:rPr lang="da-DK" sz="1000" b="0" dirty="0">
                <a:solidFill>
                  <a:schemeClr val="tx1"/>
                </a:solidFill>
              </a:rPr>
              <a:t>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baggrunden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pic>
        <p:nvPicPr>
          <p:cNvPr id="10" name="Picture 49" descr="LF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4" y="2063544"/>
            <a:ext cx="8637586" cy="23764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orside - Fuldt billede og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0413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554038" y="6205995"/>
            <a:ext cx="2178000" cy="180000"/>
          </a:xfrm>
          <a:blipFill rotWithShape="1">
            <a:blip r:embed="rId4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86421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07-09-2021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0" name="Billede 2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7" y="6205994"/>
            <a:ext cx="217650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07-09-2021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000" y="1549399"/>
            <a:ext cx="4594657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7" y="6205994"/>
            <a:ext cx="217650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5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937259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1C94F387-72AF-7F46-9F62-3BEE8B63B887}" type="datetime1">
              <a:rPr lang="da-DK" smtClean="0"/>
              <a:t>07-09-2021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894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24" r:id="rId4"/>
    <p:sldLayoutId id="2147483719" r:id="rId5"/>
    <p:sldLayoutId id="2147483725" r:id="rId6"/>
    <p:sldLayoutId id="2147483750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21" r:id="rId14"/>
    <p:sldLayoutId id="2147483715" r:id="rId15"/>
    <p:sldLayoutId id="2147483716" r:id="rId16"/>
    <p:sldLayoutId id="214748371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20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6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937259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1C94F387-72AF-7F46-9F62-3BEE8B63B887}" type="datetime1">
              <a:rPr lang="da-DK" smtClean="0"/>
              <a:t>07-09-2021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212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20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6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937259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1C94F387-72AF-7F46-9F62-3BEE8B63B887}" type="datetime1">
              <a:rPr lang="da-DK" smtClean="0"/>
              <a:t>07-09-2021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677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1" r:id="rId2"/>
    <p:sldLayoutId id="2147483672" r:id="rId3"/>
    <p:sldLayoutId id="2147483723" r:id="rId4"/>
    <p:sldLayoutId id="2147483718" r:id="rId5"/>
    <p:sldLayoutId id="2147483722" r:id="rId6"/>
    <p:sldLayoutId id="2147483749" r:id="rId7"/>
    <p:sldLayoutId id="2147483659" r:id="rId8"/>
    <p:sldLayoutId id="2147483667" r:id="rId9"/>
    <p:sldLayoutId id="2147483663" r:id="rId10"/>
    <p:sldLayoutId id="2147483673" r:id="rId11"/>
    <p:sldLayoutId id="2147483654" r:id="rId12"/>
    <p:sldLayoutId id="2147483674" r:id="rId13"/>
    <p:sldLayoutId id="2147483720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20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6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937259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1C94F387-72AF-7F46-9F62-3BEE8B63B887}" type="datetime1">
              <a:rPr lang="da-DK" smtClean="0"/>
              <a:t>07-09-2021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68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20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6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937259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1C94F387-72AF-7F46-9F62-3BEE8B63B887}" type="datetime1">
              <a:rPr lang="da-DK" smtClean="0"/>
              <a:t>07-09-2021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48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51" r:id="rId18"/>
    <p:sldLayoutId id="2147483752" r:id="rId19"/>
    <p:sldLayoutId id="2147483771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20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6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8.jpeg"/><Relationship Id="rId5" Type="http://schemas.openxmlformats.org/officeDocument/2006/relationships/image" Target="cid:B136A919-11CE-486A-9AC6-6DF0E738E24D" TargetMode="Externa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 descr="Et billede, der indeholder plante, grøn, træ, palme&#10;&#10;Automatisk genereret beskrivelse">
            <a:extLst>
              <a:ext uri="{FF2B5EF4-FFF2-40B4-BE49-F238E27FC236}">
                <a16:creationId xmlns:a16="http://schemas.microsoft.com/office/drawing/2014/main" id="{DCC6A40D-21BD-4857-AE4F-9271D2F94A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4" b="31264"/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8786C80-C2B9-40CA-A168-E68FF6750B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88D089-35D8-488D-928C-1CCBE9BFED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22577374-9E92-4121-B552-5F9B533311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8C07A7-15DD-4448-BA08-6FAEC2BF9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309" y="1549491"/>
            <a:ext cx="7394441" cy="1408334"/>
          </a:xfrm>
        </p:spPr>
        <p:txBody>
          <a:bodyPr/>
          <a:lstStyle/>
          <a:p>
            <a:r>
              <a:rPr lang="da-DK" dirty="0"/>
              <a:t>Høst og lagring af bælgsæd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D08C0A23-10AF-4FCE-8969-19BEB7660C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a-DK" dirty="0"/>
              <a:t>Billund, d. 31. August 2021</a:t>
            </a:r>
          </a:p>
          <a:p>
            <a:r>
              <a:rPr lang="da-DK" dirty="0"/>
              <a:t>Lars Egelund Olsen </a:t>
            </a:r>
          </a:p>
          <a:p>
            <a:r>
              <a:rPr lang="da-DK" dirty="0"/>
              <a:t>SEGES Økologi Innovation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E1F3FA5-4766-4335-92C7-C9BF84AC43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C4F68497-2961-4975-9962-4D41A1DC632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F502B522-BD8F-435A-A67A-44B7E4F90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20" y="5760031"/>
            <a:ext cx="3126343" cy="11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45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30C35-537A-4687-9BFD-AFAAC112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Høst</a:t>
            </a:r>
          </a:p>
        </p:txBody>
      </p:sp>
      <p:pic>
        <p:nvPicPr>
          <p:cNvPr id="5" name="Pladsholder til billede 4" descr="Et billede, der indeholder udendørs, græs, himmel, træ&#10;&#10;Automatisk genereret beskrivelse">
            <a:extLst>
              <a:ext uri="{FF2B5EF4-FFF2-40B4-BE49-F238E27FC236}">
                <a16:creationId xmlns:a16="http://schemas.microsoft.com/office/drawing/2014/main" id="{5D65F88A-F0A8-44B0-B81A-52AF97B3F199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4" r="5642" b="-1"/>
          <a:stretch/>
        </p:blipFill>
        <p:spPr>
          <a:xfrm>
            <a:off x="5320866" y="1001376"/>
            <a:ext cx="4594657" cy="4148139"/>
          </a:xfr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5C99C3-63DD-436A-AA20-C033DBFC780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5" y="1549399"/>
            <a:ext cx="4600575" cy="4148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Almindelig mejetærsker</a:t>
            </a:r>
          </a:p>
          <a:p>
            <a:r>
              <a:rPr lang="da-DK" dirty="0"/>
              <a:t>Høst er mulig så snart at stængler og bælge er overfladetørre</a:t>
            </a:r>
          </a:p>
          <a:p>
            <a:r>
              <a:rPr lang="da-DK" dirty="0"/>
              <a:t>Over 25 % vand kræver mere skånsom indstilling for ikke at klemme for mange frø</a:t>
            </a:r>
          </a:p>
          <a:p>
            <a:r>
              <a:rPr lang="da-DK" dirty="0"/>
              <a:t>Stor luftmængde og åbne solde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260AC80-B38B-44B0-B106-11EE53B9CA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216000" cy="57240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9F52DF8-6D83-4502-A81B-A42B4A7D716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00" cy="1152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EF3BD27-456E-493B-8B27-CDCE1433E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200564" y="3856122"/>
            <a:ext cx="3416970" cy="2562727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283FCA88-F449-45AA-8F11-411E13E32E22}"/>
              </a:ext>
            </a:extLst>
          </p:cNvPr>
          <p:cNvSpPr txBox="1"/>
          <p:nvPr/>
        </p:nvSpPr>
        <p:spPr>
          <a:xfrm>
            <a:off x="9843131" y="6627422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E13A54E-D084-4978-8569-8783D8753A9C}"/>
              </a:ext>
            </a:extLst>
          </p:cNvPr>
          <p:cNvSpPr txBox="1"/>
          <p:nvPr/>
        </p:nvSpPr>
        <p:spPr>
          <a:xfrm>
            <a:off x="7378045" y="4908626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</p:spTree>
    <p:extLst>
      <p:ext uri="{BB962C8B-B14F-4D97-AF65-F5344CB8AC3E}">
        <p14:creationId xmlns:p14="http://schemas.microsoft.com/office/powerpoint/2010/main" val="287082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A9EAF-C4AC-47AA-93D7-7E32BCB3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Høst</a:t>
            </a:r>
          </a:p>
        </p:txBody>
      </p:sp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D66D0D4E-87D0-413A-B6E5-FC037DDA003B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 rotWithShape="1">
          <a:blip r:embed="rId3"/>
          <a:srcRect l="5117" r="2833"/>
          <a:stretch/>
        </p:blipFill>
        <p:spPr>
          <a:xfrm>
            <a:off x="5334000" y="1549399"/>
            <a:ext cx="4594657" cy="4148139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ECB9BF-C8BD-4585-B308-35A98EAE148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5" y="1549399"/>
            <a:ext cx="4600575" cy="4148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err="1"/>
              <a:t>Ribbebord</a:t>
            </a:r>
            <a:endParaRPr lang="da-DK" dirty="0"/>
          </a:p>
          <a:p>
            <a:r>
              <a:rPr lang="da-DK" dirty="0"/>
              <a:t>Stor kapacitet</a:t>
            </a:r>
          </a:p>
          <a:p>
            <a:r>
              <a:rPr lang="da-DK" dirty="0"/>
              <a:t>Stængeldele og bælge følger med – kræver efterbehandling</a:t>
            </a:r>
          </a:p>
          <a:p>
            <a:r>
              <a:rPr lang="da-DK" dirty="0"/>
              <a:t>Mindre følsom overfor vandindhold</a:t>
            </a:r>
          </a:p>
          <a:p>
            <a:endParaRPr lang="da-DK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7CD202B-408A-47B4-98DD-0512CFE0FA4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216000" cy="5724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6BF31FB-D623-495F-850B-890FA2D2132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00" cy="115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ræ, udendørs, plante, skov&#10;&#10;Automatisk genereret beskrivelse">
            <a:extLst>
              <a:ext uri="{FF2B5EF4-FFF2-40B4-BE49-F238E27FC236}">
                <a16:creationId xmlns:a16="http://schemas.microsoft.com/office/drawing/2014/main" id="{3129FAE5-903E-4652-B254-1462B24161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7588"/>
          <a:stretch/>
        </p:blipFill>
        <p:spPr>
          <a:xfrm rot="5400000">
            <a:off x="7755333" y="1823468"/>
            <a:ext cx="4148139" cy="3600000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94E011-1546-4206-A886-863E8E0FF0F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5" y="1549399"/>
            <a:ext cx="7267575" cy="4148139"/>
          </a:xfrm>
        </p:spPr>
        <p:txBody>
          <a:bodyPr>
            <a:normAutofit/>
          </a:bodyPr>
          <a:lstStyle/>
          <a:p>
            <a:r>
              <a:rPr lang="da-DK" dirty="0"/>
              <a:t>Tidlig høst – 2 – 3 uger før: Kan den mere våde vare håndteres?</a:t>
            </a:r>
          </a:p>
          <a:p>
            <a:r>
              <a:rPr lang="da-DK" dirty="0"/>
              <a:t>Vent ikke på </a:t>
            </a:r>
            <a:r>
              <a:rPr lang="da-DK" dirty="0" err="1"/>
              <a:t>afmodning</a:t>
            </a:r>
            <a:r>
              <a:rPr lang="da-DK" dirty="0"/>
              <a:t> af få grønne stængler og bælge af andre sorter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820FB8-B2EB-47FD-8D00-1893B7542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 fontScale="90000"/>
          </a:bodyPr>
          <a:lstStyle/>
          <a:p>
            <a:r>
              <a:rPr lang="da-DK" dirty="0"/>
              <a:t>Tidspunkt</a:t>
            </a:r>
            <a:br>
              <a:rPr lang="da-DK" dirty="0"/>
            </a:br>
            <a:r>
              <a:rPr lang="da-DK" dirty="0"/>
              <a:t>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45709AC-03C6-4AED-9453-8BB34C627E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0" y="0"/>
            <a:ext cx="216000" cy="5724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CA23738-0B00-477F-BCAD-DD0EC93EFF8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5706000"/>
            <a:ext cx="216000" cy="115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6484615-DB12-4FC7-9C18-29532AC5F5D8}"/>
              </a:ext>
            </a:extLst>
          </p:cNvPr>
          <p:cNvSpPr txBox="1"/>
          <p:nvPr/>
        </p:nvSpPr>
        <p:spPr>
          <a:xfrm>
            <a:off x="9278590" y="5479621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2A26B425-E582-4E9F-BE76-81FBDFA7689B}"/>
              </a:ext>
            </a:extLst>
          </p:cNvPr>
          <p:cNvCxnSpPr/>
          <p:nvPr/>
        </p:nvCxnSpPr>
        <p:spPr>
          <a:xfrm>
            <a:off x="6381750" y="2352675"/>
            <a:ext cx="3390900" cy="9429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20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8879C-A623-423C-9BE5-0A3DA07B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Skårlægning</a:t>
            </a:r>
          </a:p>
        </p:txBody>
      </p:sp>
      <p:pic>
        <p:nvPicPr>
          <p:cNvPr id="7" name="Billede 6" descr="Et billede, der indeholder græs, udendørs, himmel, udendørs genstand&#10;&#10;Automatisk genereret beskrivelse">
            <a:extLst>
              <a:ext uri="{FF2B5EF4-FFF2-40B4-BE49-F238E27FC236}">
                <a16:creationId xmlns:a16="http://schemas.microsoft.com/office/drawing/2014/main" id="{A59D52D4-669F-4C56-9157-3FFD20FE17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r="4909" b="-1"/>
          <a:stretch/>
        </p:blipFill>
        <p:spPr>
          <a:xfrm>
            <a:off x="6379029" y="1354930"/>
            <a:ext cx="4594657" cy="4148139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9BD429-BC0E-4CE1-A403-C3F556356C2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5" y="1549399"/>
            <a:ext cx="4600575" cy="41481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/>
              <a:t>Fordele</a:t>
            </a:r>
          </a:p>
          <a:p>
            <a:r>
              <a:rPr lang="da-DK" dirty="0"/>
              <a:t>I afgrøder med meget ”grønt”</a:t>
            </a:r>
          </a:p>
          <a:p>
            <a:r>
              <a:rPr lang="da-DK" dirty="0"/>
              <a:t>Stoppe væksten i </a:t>
            </a:r>
            <a:r>
              <a:rPr lang="da-DK" dirty="0" err="1"/>
              <a:t>tvemoden</a:t>
            </a:r>
            <a:r>
              <a:rPr lang="da-DK" dirty="0"/>
              <a:t> afgrøde</a:t>
            </a:r>
          </a:p>
          <a:p>
            <a:r>
              <a:rPr lang="da-DK" dirty="0"/>
              <a:t>Nemmere tærskning </a:t>
            </a:r>
          </a:p>
          <a:p>
            <a:r>
              <a:rPr lang="da-DK" dirty="0"/>
              <a:t>Urenheder kan nemmere renses fra  </a:t>
            </a:r>
          </a:p>
          <a:p>
            <a:pPr marL="0" indent="0">
              <a:buNone/>
            </a:pPr>
            <a:r>
              <a:rPr lang="da-DK" dirty="0"/>
              <a:t>Ulemper</a:t>
            </a:r>
          </a:p>
          <a:p>
            <a:r>
              <a:rPr lang="da-DK" dirty="0"/>
              <a:t>Ingen/meget lidt stub til at løfte afgrøden</a:t>
            </a:r>
          </a:p>
          <a:p>
            <a:r>
              <a:rPr lang="da-DK" dirty="0"/>
              <a:t>Ustabilt vejr i sensommeren</a:t>
            </a:r>
          </a:p>
          <a:p>
            <a:r>
              <a:rPr lang="da-DK" dirty="0"/>
              <a:t>”Tvangsmodning” kræver mange dage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61A18A6-C694-4A6E-BAF1-EAF045899C7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216000" cy="5724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F74133B-3B39-421B-8A44-62A2ABAB560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00" cy="115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40828C6-784F-402E-BD7F-A0B5C3734894}"/>
              </a:ext>
            </a:extLst>
          </p:cNvPr>
          <p:cNvSpPr txBox="1"/>
          <p:nvPr/>
        </p:nvSpPr>
        <p:spPr>
          <a:xfrm>
            <a:off x="8650415" y="5272887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</p:spTree>
    <p:extLst>
      <p:ext uri="{BB962C8B-B14F-4D97-AF65-F5344CB8AC3E}">
        <p14:creationId xmlns:p14="http://schemas.microsoft.com/office/powerpoint/2010/main" val="382221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dsholder til billede 14" descr="Et billede, der indeholder græs, udendørs, himmel, lastbil&#10;&#10;Automatisk genereret beskrivelse">
            <a:extLst>
              <a:ext uri="{FF2B5EF4-FFF2-40B4-BE49-F238E27FC236}">
                <a16:creationId xmlns:a16="http://schemas.microsoft.com/office/drawing/2014/main" id="{86CD3601-2CF8-48DF-B0EF-26244D1D807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6" b="43221"/>
          <a:stretch/>
        </p:blipFill>
        <p:spPr>
          <a:xfrm>
            <a:off x="-1" y="3987801"/>
            <a:ext cx="12190413" cy="2870200"/>
          </a:xfrm>
          <a:noFill/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5DAE7D1-1599-4020-ACE6-137BD8104FA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82174" y="0"/>
            <a:ext cx="240823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A66C12-87FD-42CD-A56A-EC33AB215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020175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Pickupbord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87E6E0CE-7EFC-4CB4-9F8E-E79795923C5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9791" y="1326099"/>
            <a:ext cx="9020175" cy="21336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a-DK" dirty="0"/>
          </a:p>
          <a:p>
            <a:r>
              <a:rPr lang="da-DK" dirty="0"/>
              <a:t>Nemmere opsamling af skår</a:t>
            </a:r>
          </a:p>
          <a:p>
            <a:r>
              <a:rPr lang="da-DK" dirty="0"/>
              <a:t>Større kapacitet</a:t>
            </a:r>
          </a:p>
          <a:p>
            <a:r>
              <a:rPr lang="da-DK" dirty="0"/>
              <a:t>Mindre spild</a:t>
            </a:r>
          </a:p>
          <a:p>
            <a:r>
              <a:rPr lang="da-DK" dirty="0"/>
              <a:t>Mere ren vare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8B1B6A-4195-4516-A69C-75B8DEB529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987309E4-F14A-4C1A-9A87-3A725DE43C7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6802" y="6030098"/>
            <a:ext cx="1325521" cy="52510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0961D155-7D35-434F-BDA4-E5EC367B710A}"/>
              </a:ext>
            </a:extLst>
          </p:cNvPr>
          <p:cNvSpPr txBox="1"/>
          <p:nvPr/>
        </p:nvSpPr>
        <p:spPr>
          <a:xfrm>
            <a:off x="8206242" y="6627169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</p:spTree>
    <p:extLst>
      <p:ext uri="{BB962C8B-B14F-4D97-AF65-F5344CB8AC3E}">
        <p14:creationId xmlns:p14="http://schemas.microsoft.com/office/powerpoint/2010/main" val="67385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5BA21A-BB2C-4CDF-BA22-1D5E6EBA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Transport, tørring og lagring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DFE76DF-53AD-47A8-AB8B-89CDDB5F0D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216000" cy="57240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B37F07B-1BD1-459C-A85B-FABA433C2D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20" name="Pladsholder til indhold 2">
            <a:extLst>
              <a:ext uri="{FF2B5EF4-FFF2-40B4-BE49-F238E27FC236}">
                <a16:creationId xmlns:a16="http://schemas.microsoft.com/office/drawing/2014/main" id="{5E814859-0EE2-4184-8017-1414C4CE223A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896788463"/>
              </p:ext>
            </p:extLst>
          </p:nvPr>
        </p:nvGraphicFramePr>
        <p:xfrm>
          <a:off x="542925" y="1549399"/>
          <a:ext cx="9385731" cy="414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3995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C0DD6-91EB-4FE8-9D39-12EEDA74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Tørring og lagring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0F85B652-86C5-4E0F-91FF-24DF2602C3A6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3"/>
          <a:stretch>
            <a:fillRect/>
          </a:stretch>
        </p:blipFill>
        <p:spPr>
          <a:xfrm>
            <a:off x="5334000" y="2021717"/>
            <a:ext cx="4594225" cy="3203503"/>
          </a:xfrm>
          <a:prstGeom prst="rect">
            <a:avLst/>
          </a:prstGeom>
        </p:spPr>
      </p:pic>
      <p:pic>
        <p:nvPicPr>
          <p:cNvPr id="17" name="Pladsholder til indhold 16">
            <a:extLst>
              <a:ext uri="{FF2B5EF4-FFF2-40B4-BE49-F238E27FC236}">
                <a16:creationId xmlns:a16="http://schemas.microsoft.com/office/drawing/2014/main" id="{9C4C6C89-8F8D-4D90-8BFF-2E4428946E0D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4"/>
          <a:stretch>
            <a:fillRect/>
          </a:stretch>
        </p:blipFill>
        <p:spPr>
          <a:xfrm>
            <a:off x="1547227" y="1319958"/>
            <a:ext cx="3357643" cy="4479180"/>
          </a:xfrm>
          <a:prstGeom prst="rect">
            <a:avLst/>
          </a:prstGeom>
        </p:spPr>
      </p:pic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05642E5E-33BB-4D33-A634-4D849DD2890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-12362" y="0"/>
            <a:ext cx="216000" cy="5724000"/>
          </a:xfrm>
        </p:spPr>
        <p:txBody>
          <a:bodyPr/>
          <a:lstStyle/>
          <a:p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36539F9D-71AF-47A6-9EED-37CA04BE14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27197CD-9F01-4AAD-B02E-6FFFBD5DD556}"/>
              </a:ext>
            </a:extLst>
          </p:cNvPr>
          <p:cNvSpPr/>
          <p:nvPr/>
        </p:nvSpPr>
        <p:spPr>
          <a:xfrm>
            <a:off x="10310519" y="2440325"/>
            <a:ext cx="1219200" cy="711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Korn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384B497-1077-4F50-8C51-A758954CDBC4}"/>
              </a:ext>
            </a:extLst>
          </p:cNvPr>
          <p:cNvSpPr/>
          <p:nvPr/>
        </p:nvSpPr>
        <p:spPr>
          <a:xfrm>
            <a:off x="10184575" y="3769554"/>
            <a:ext cx="1345144" cy="711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Hestebønner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150166F5-F0D7-44F3-97B3-6863DA637A19}"/>
              </a:ext>
            </a:extLst>
          </p:cNvPr>
          <p:cNvCxnSpPr/>
          <p:nvPr/>
        </p:nvCxnSpPr>
        <p:spPr>
          <a:xfrm flipH="1">
            <a:off x="9776472" y="2958857"/>
            <a:ext cx="685800" cy="364552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595E261D-724E-477D-B33E-C696579BB18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9549903" y="4125373"/>
            <a:ext cx="634672" cy="52687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ktangel 18">
            <a:extLst>
              <a:ext uri="{FF2B5EF4-FFF2-40B4-BE49-F238E27FC236}">
                <a16:creationId xmlns:a16="http://schemas.microsoft.com/office/drawing/2014/main" id="{3E9B7CE0-6599-4FD8-A4FB-675E91518456}"/>
              </a:ext>
            </a:extLst>
          </p:cNvPr>
          <p:cNvSpPr/>
          <p:nvPr/>
        </p:nvSpPr>
        <p:spPr>
          <a:xfrm>
            <a:off x="2805137" y="5461000"/>
            <a:ext cx="2099733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 dirty="0"/>
              <a:t>Fotograf: Betina Røjen Amdisen, SEGES</a:t>
            </a:r>
          </a:p>
        </p:txBody>
      </p:sp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1D33AEFC-3489-449A-B82F-BBC4F22705EB}"/>
              </a:ext>
            </a:extLst>
          </p:cNvPr>
          <p:cNvCxnSpPr/>
          <p:nvPr/>
        </p:nvCxnSpPr>
        <p:spPr>
          <a:xfrm flipH="1">
            <a:off x="3038475" y="876300"/>
            <a:ext cx="3609975" cy="20825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ktangel 4">
            <a:extLst>
              <a:ext uri="{FF2B5EF4-FFF2-40B4-BE49-F238E27FC236}">
                <a16:creationId xmlns:a16="http://schemas.microsoft.com/office/drawing/2014/main" id="{248C723F-C4B4-43C2-BAE5-8FF6E50695EC}"/>
              </a:ext>
            </a:extLst>
          </p:cNvPr>
          <p:cNvSpPr/>
          <p:nvPr/>
        </p:nvSpPr>
        <p:spPr>
          <a:xfrm>
            <a:off x="6370638" y="520844"/>
            <a:ext cx="2324100" cy="711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Vækst af skimmelsvampe</a:t>
            </a:r>
          </a:p>
        </p:txBody>
      </p:sp>
    </p:spTree>
    <p:extLst>
      <p:ext uri="{BB962C8B-B14F-4D97-AF65-F5344CB8AC3E}">
        <p14:creationId xmlns:p14="http://schemas.microsoft.com/office/powerpoint/2010/main" val="39041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E2378-1161-4B18-A58D-18FEABA5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Konservering af hele bønner med </a:t>
            </a:r>
            <a:r>
              <a:rPr lang="da-DK" dirty="0" err="1"/>
              <a:t>propionsyre</a:t>
            </a:r>
            <a:endParaRPr lang="da-DK" dirty="0"/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5C22B883-400C-40DB-B255-5BD90EB541A7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3"/>
          <a:stretch>
            <a:fillRect/>
          </a:stretch>
        </p:blipFill>
        <p:spPr>
          <a:xfrm>
            <a:off x="1391633" y="1549400"/>
            <a:ext cx="8195795" cy="4422192"/>
          </a:xfrm>
          <a:prstGeom prst="rect">
            <a:avLst/>
          </a:prstGeom>
        </p:spPr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A1C09E59-B113-4AA6-AF3B-6A4867FEC0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5AE1B6DD-F823-4147-8C5D-8EA345EF7B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A680A2F-C2C8-4B04-AED6-ED248AAC1D0E}"/>
              </a:ext>
            </a:extLst>
          </p:cNvPr>
          <p:cNvSpPr/>
          <p:nvPr/>
        </p:nvSpPr>
        <p:spPr>
          <a:xfrm>
            <a:off x="8159275" y="6011585"/>
            <a:ext cx="1551992" cy="2892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dirty="0">
                <a:solidFill>
                  <a:schemeClr val="tx1"/>
                </a:solidFill>
              </a:rPr>
              <a:t>Kilde: Landbrugsinfo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F36C475-D8D1-4BC4-905C-3114F2F3DF0F}"/>
              </a:ext>
            </a:extLst>
          </p:cNvPr>
          <p:cNvSpPr/>
          <p:nvPr/>
        </p:nvSpPr>
        <p:spPr>
          <a:xfrm rot="19805012">
            <a:off x="2259324" y="3414673"/>
            <a:ext cx="5926668" cy="871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>
                <a:solidFill>
                  <a:srgbClr val="FF0000"/>
                </a:solidFill>
              </a:rPr>
              <a:t>Grundig blanding er vigtig – overfalden af alle frø skal være dækket</a:t>
            </a:r>
          </a:p>
        </p:txBody>
      </p:sp>
    </p:spTree>
    <p:extLst>
      <p:ext uri="{BB962C8B-B14F-4D97-AF65-F5344CB8AC3E}">
        <p14:creationId xmlns:p14="http://schemas.microsoft.com/office/powerpoint/2010/main" val="197560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62733-2F4B-457B-BECA-3240C6D4B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Crimpning</a:t>
            </a:r>
            <a:r>
              <a:rPr lang="da-DK" dirty="0"/>
              <a:t>/knusning og ensilering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D54D30-4EED-4EE2-A802-32CDED1955B6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Over 35% vandindhold</a:t>
            </a:r>
          </a:p>
          <a:p>
            <a:r>
              <a:rPr lang="da-DK" dirty="0" err="1"/>
              <a:t>Crimpning</a:t>
            </a:r>
            <a:r>
              <a:rPr lang="da-DK" dirty="0"/>
              <a:t> og ensilering er mulig – men hestebønner/lupiner kan ofte ikke høstes</a:t>
            </a:r>
          </a:p>
          <a:p>
            <a:pPr marL="0" indent="0">
              <a:buNone/>
            </a:pPr>
            <a:r>
              <a:rPr lang="da-DK" b="1" dirty="0"/>
              <a:t>Mellem 25 og 35% vandindhold</a:t>
            </a:r>
          </a:p>
          <a:p>
            <a:r>
              <a:rPr lang="da-DK" dirty="0"/>
              <a:t>God knusning/</a:t>
            </a:r>
            <a:r>
              <a:rPr lang="da-DK" dirty="0" err="1"/>
              <a:t>crimpning</a:t>
            </a:r>
            <a:r>
              <a:rPr lang="da-DK" dirty="0"/>
              <a:t> er ofte ikke muligt </a:t>
            </a:r>
          </a:p>
          <a:p>
            <a:r>
              <a:rPr lang="da-DK" dirty="0"/>
              <a:t>Tilsætning af </a:t>
            </a:r>
            <a:r>
              <a:rPr lang="da-DK" dirty="0" err="1"/>
              <a:t>propionsyre</a:t>
            </a:r>
            <a:r>
              <a:rPr lang="da-DK" dirty="0"/>
              <a:t> alene er ikke tilstrækkelig</a:t>
            </a:r>
          </a:p>
          <a:p>
            <a:r>
              <a:rPr lang="da-DK" dirty="0"/>
              <a:t>God pakning og lufttæt pakning er vanskelig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C77318-58E4-427B-A6F8-35483AFF41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24FCB39-DEA5-47DD-9511-54AAF094B8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074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8179-1B17-4262-A0EF-B53B6FFA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Erfaringer fra praksis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C1BA387-3E6F-4C80-BEDD-4D0C056CE10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216000" cy="5724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2D57005-7F47-4958-8DAE-37C6950E96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7" name="Pladsholder til indhold 2">
            <a:extLst>
              <a:ext uri="{FF2B5EF4-FFF2-40B4-BE49-F238E27FC236}">
                <a16:creationId xmlns:a16="http://schemas.microsoft.com/office/drawing/2014/main" id="{42B62284-1A06-4C6D-B256-8CA625C9F6E1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1697382990"/>
              </p:ext>
            </p:extLst>
          </p:nvPr>
        </p:nvGraphicFramePr>
        <p:xfrm>
          <a:off x="542925" y="1549399"/>
          <a:ext cx="9385731" cy="414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81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 descr="Et billede, der indeholder plante, blomst&#10;&#10;Automatisk genereret beskrivelse">
            <a:extLst>
              <a:ext uri="{FF2B5EF4-FFF2-40B4-BE49-F238E27FC236}">
                <a16:creationId xmlns:a16="http://schemas.microsoft.com/office/drawing/2014/main" id="{52F3B800-1F96-4AA3-A1ED-0C8D54F485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6557" b="-1"/>
          <a:stretch/>
        </p:blipFill>
        <p:spPr>
          <a:xfrm>
            <a:off x="8029403" y="1549399"/>
            <a:ext cx="3600000" cy="4148139"/>
          </a:xfr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BB0661-A89B-4789-BE14-5E7FED40361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5" y="1549399"/>
            <a:ext cx="7267575" cy="4148139"/>
          </a:xfrm>
        </p:spPr>
        <p:txBody>
          <a:bodyPr>
            <a:normAutofit/>
          </a:bodyPr>
          <a:lstStyle/>
          <a:p>
            <a:r>
              <a:rPr lang="da-DK" dirty="0"/>
              <a:t>SEGES Økologi Innovation</a:t>
            </a:r>
          </a:p>
          <a:p>
            <a:r>
              <a:rPr lang="da-DK" dirty="0"/>
              <a:t>Udviklingen i areal med økologisk bælgsæd</a:t>
            </a:r>
          </a:p>
          <a:p>
            <a:r>
              <a:rPr lang="da-DK" dirty="0"/>
              <a:t>Dansk dyrket bælgsæd som erstatning for importeret sojakage</a:t>
            </a:r>
          </a:p>
          <a:p>
            <a:r>
              <a:rPr lang="da-DK" dirty="0"/>
              <a:t>Høst: metoder, tidspunkt og forskelle fra høst af korn</a:t>
            </a:r>
          </a:p>
          <a:p>
            <a:r>
              <a:rPr lang="da-DK" dirty="0"/>
              <a:t>Transport – over og under 25 % vand</a:t>
            </a:r>
          </a:p>
          <a:p>
            <a:r>
              <a:rPr lang="da-DK" dirty="0"/>
              <a:t>Tørring &amp; lagring</a:t>
            </a:r>
          </a:p>
          <a:p>
            <a:r>
              <a:rPr lang="da-DK" dirty="0"/>
              <a:t>Ensilering</a:t>
            </a:r>
          </a:p>
          <a:p>
            <a:r>
              <a:rPr lang="da-DK" dirty="0"/>
              <a:t>Rensning og sortering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5B17FD-006D-49B6-8339-0D49089E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Indhold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DBF58B9-D5D4-4466-ADED-7778B43E4F6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0" y="0"/>
            <a:ext cx="216000" cy="5724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502F26-BCCE-4422-82FF-5BD54A2BC27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5706000"/>
            <a:ext cx="216000" cy="1152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14BD6B6-46CF-4198-9BF5-CEEB18567E3E}"/>
              </a:ext>
            </a:extLst>
          </p:cNvPr>
          <p:cNvSpPr txBox="1"/>
          <p:nvPr/>
        </p:nvSpPr>
        <p:spPr>
          <a:xfrm>
            <a:off x="9192192" y="5443630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Inger Bertelsen, SEGES</a:t>
            </a:r>
          </a:p>
        </p:txBody>
      </p:sp>
    </p:spTree>
    <p:extLst>
      <p:ext uri="{BB962C8B-B14F-4D97-AF65-F5344CB8AC3E}">
        <p14:creationId xmlns:p14="http://schemas.microsoft.com/office/powerpoint/2010/main" val="1865490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dsholder til indhold 21">
            <a:extLst>
              <a:ext uri="{FF2B5EF4-FFF2-40B4-BE49-F238E27FC236}">
                <a16:creationId xmlns:a16="http://schemas.microsoft.com/office/drawing/2014/main" id="{C05C1815-0D4D-4894-B313-89DFDEFB9EAB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-1"/>
            <a:ext cx="12219840" cy="902366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FD3E906-9E8B-4DDA-8D43-F140169B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-1791"/>
            <a:ext cx="9385731" cy="711638"/>
          </a:xfrm>
        </p:spPr>
        <p:txBody>
          <a:bodyPr/>
          <a:lstStyle/>
          <a:p>
            <a:r>
              <a:rPr lang="da-DK" dirty="0"/>
              <a:t>Anbefalinger til konservering af lupiner og hestebønner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DCB7C59-0273-4A8D-A7A2-F64FCC24FDE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1F7AA43-2975-4002-AAEC-F3FA53145B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DA7D24D-C2FC-42E8-BC06-552373B89981}"/>
              </a:ext>
            </a:extLst>
          </p:cNvPr>
          <p:cNvSpPr/>
          <p:nvPr/>
        </p:nvSpPr>
        <p:spPr>
          <a:xfrm>
            <a:off x="4659464" y="1256306"/>
            <a:ext cx="2202512" cy="125630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Høst med under 25% vand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309E116-BCC5-4F3E-A30D-257DB424203F}"/>
              </a:ext>
            </a:extLst>
          </p:cNvPr>
          <p:cNvSpPr/>
          <p:nvPr/>
        </p:nvSpPr>
        <p:spPr>
          <a:xfrm>
            <a:off x="973772" y="3356776"/>
            <a:ext cx="2202512" cy="125630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Nedtørring til 14% vand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77D762C-C0ED-4A68-86EC-99D448F20817}"/>
              </a:ext>
            </a:extLst>
          </p:cNvPr>
          <p:cNvSpPr/>
          <p:nvPr/>
        </p:nvSpPr>
        <p:spPr>
          <a:xfrm>
            <a:off x="7912874" y="3356776"/>
            <a:ext cx="2202512" cy="125630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Knus godt + </a:t>
            </a:r>
            <a:r>
              <a:rPr lang="da-DK" sz="1400" dirty="0" err="1"/>
              <a:t>propionsyre</a:t>
            </a:r>
            <a:r>
              <a:rPr lang="da-DK" sz="1400" dirty="0"/>
              <a:t>, pak og luk tæt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F3C4F00-D031-439D-A4E6-336315CB1EE2}"/>
              </a:ext>
            </a:extLst>
          </p:cNvPr>
          <p:cNvSpPr/>
          <p:nvPr/>
        </p:nvSpPr>
        <p:spPr>
          <a:xfrm>
            <a:off x="4706406" y="3364258"/>
            <a:ext cx="2202512" cy="125630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Tilsæt </a:t>
            </a:r>
            <a:r>
              <a:rPr lang="da-DK" sz="1400" dirty="0" err="1"/>
              <a:t>propionsyre</a:t>
            </a:r>
            <a:r>
              <a:rPr lang="da-DK" sz="1400" dirty="0"/>
              <a:t> til hele bønner/frø</a:t>
            </a:r>
          </a:p>
        </p:txBody>
      </p: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B222E8BF-55FD-4F94-9EF3-ACDBF65864D1}"/>
              </a:ext>
            </a:extLst>
          </p:cNvPr>
          <p:cNvCxnSpPr/>
          <p:nvPr/>
        </p:nvCxnSpPr>
        <p:spPr>
          <a:xfrm flipH="1">
            <a:off x="2250219" y="2274073"/>
            <a:ext cx="2274073" cy="91440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EF73FD4F-4B6F-4765-8682-5B252B79CFA8}"/>
              </a:ext>
            </a:extLst>
          </p:cNvPr>
          <p:cNvCxnSpPr/>
          <p:nvPr/>
        </p:nvCxnSpPr>
        <p:spPr>
          <a:xfrm>
            <a:off x="5807662" y="2600077"/>
            <a:ext cx="0" cy="65995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6E3AF0C4-21CE-456F-A985-278591A3D4F4}"/>
              </a:ext>
            </a:extLst>
          </p:cNvPr>
          <p:cNvCxnSpPr/>
          <p:nvPr/>
        </p:nvCxnSpPr>
        <p:spPr>
          <a:xfrm>
            <a:off x="7013050" y="2274073"/>
            <a:ext cx="1876508" cy="98596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kstfelt 22">
            <a:extLst>
              <a:ext uri="{FF2B5EF4-FFF2-40B4-BE49-F238E27FC236}">
                <a16:creationId xmlns:a16="http://schemas.microsoft.com/office/drawing/2014/main" id="{E4A9EAE4-FE16-4A57-A293-4C23FCE3B5FB}"/>
              </a:ext>
            </a:extLst>
          </p:cNvPr>
          <p:cNvSpPr txBox="1"/>
          <p:nvPr/>
        </p:nvSpPr>
        <p:spPr>
          <a:xfrm>
            <a:off x="10115386" y="6560981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Inger Bertelsen, SEGES</a:t>
            </a:r>
          </a:p>
        </p:txBody>
      </p:sp>
    </p:spTree>
    <p:extLst>
      <p:ext uri="{BB962C8B-B14F-4D97-AF65-F5344CB8AC3E}">
        <p14:creationId xmlns:p14="http://schemas.microsoft.com/office/powerpoint/2010/main" val="407744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50DBAE2B-22D2-4612-B7D9-EA1493638E65}"/>
              </a:ext>
            </a:extLst>
          </p:cNvPr>
          <p:cNvPicPr>
            <a:picLocks noGrp="1"/>
          </p:cNvPicPr>
          <p:nvPr>
            <p:ph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05" y="1888148"/>
            <a:ext cx="4999957" cy="36020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B04A80-E4D4-4529-A9D6-468DC07DC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Rensning og sortering 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8E42667-4A22-4F8C-ADDA-CB206AFFFC7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0D07D782-40E0-426D-8D2D-DB46E1CADF1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FE43E5BD-3402-4ABB-815B-082A822C7832}"/>
              </a:ext>
            </a:extLst>
          </p:cNvPr>
          <p:cNvPicPr>
            <a:picLocks noGrp="1"/>
          </p:cNvPicPr>
          <p:nvPr>
            <p:ph sz="quarter" idx="24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8" y="1898253"/>
            <a:ext cx="4842991" cy="360204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A28CD228-06D6-4AFC-8F78-5A0E1FA69410}"/>
              </a:ext>
            </a:extLst>
          </p:cNvPr>
          <p:cNvSpPr/>
          <p:nvPr/>
        </p:nvSpPr>
        <p:spPr>
          <a:xfrm>
            <a:off x="2135427" y="1898254"/>
            <a:ext cx="1366576" cy="616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bg1"/>
                </a:solidFill>
              </a:rPr>
              <a:t>Tromlerenser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838A048-C7DF-40EF-8D25-A661B40AD6D2}"/>
              </a:ext>
            </a:extLst>
          </p:cNvPr>
          <p:cNvSpPr/>
          <p:nvPr/>
        </p:nvSpPr>
        <p:spPr>
          <a:xfrm>
            <a:off x="6095206" y="1942098"/>
            <a:ext cx="2014954" cy="616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 err="1">
                <a:solidFill>
                  <a:schemeClr val="bg1"/>
                </a:solidFill>
              </a:rPr>
              <a:t>Soldrenser</a:t>
            </a:r>
            <a:r>
              <a:rPr lang="da-DK" sz="1400" b="1" dirty="0">
                <a:solidFill>
                  <a:schemeClr val="bg1"/>
                </a:solidFill>
              </a:rPr>
              <a:t> med triør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2010C819-97D0-4E6E-90E2-ABC9A366990F}"/>
              </a:ext>
            </a:extLst>
          </p:cNvPr>
          <p:cNvSpPr txBox="1"/>
          <p:nvPr/>
        </p:nvSpPr>
        <p:spPr>
          <a:xfrm>
            <a:off x="3376546" y="5232182"/>
            <a:ext cx="194947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Visti Møller, </a:t>
            </a:r>
            <a:r>
              <a:rPr lang="da-DK" sz="1000" dirty="0" err="1">
                <a:solidFill>
                  <a:schemeClr val="bg1"/>
                </a:solidFill>
              </a:rPr>
              <a:t>Buurholt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FDA8F8A0-CE05-47BC-A1E4-A5FB3A10D541}"/>
              </a:ext>
            </a:extLst>
          </p:cNvPr>
          <p:cNvSpPr txBox="1"/>
          <p:nvPr/>
        </p:nvSpPr>
        <p:spPr>
          <a:xfrm>
            <a:off x="7409534" y="5232182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Visti Møller, </a:t>
            </a:r>
            <a:r>
              <a:rPr lang="da-DK" sz="1000" dirty="0" err="1">
                <a:solidFill>
                  <a:schemeClr val="bg1"/>
                </a:solidFill>
              </a:rPr>
              <a:t>Buurholt</a:t>
            </a:r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2C230079-CE52-4DB5-9A95-D4372F1FD00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42430" y="2313705"/>
            <a:ext cx="3602045" cy="277114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CAFD4CBA-DBB9-42D6-BBAA-6554F9DA0A53}"/>
              </a:ext>
            </a:extLst>
          </p:cNvPr>
          <p:cNvSpPr txBox="1"/>
          <p:nvPr/>
        </p:nvSpPr>
        <p:spPr>
          <a:xfrm>
            <a:off x="10182153" y="5257807"/>
            <a:ext cx="20082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Visti Møller, </a:t>
            </a:r>
            <a:r>
              <a:rPr lang="da-DK" sz="1000" dirty="0" err="1">
                <a:solidFill>
                  <a:schemeClr val="bg1"/>
                </a:solidFill>
              </a:rPr>
              <a:t>Buurholt</a:t>
            </a:r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BF9E161-53BD-4B2F-A012-026ACB4B14DD}"/>
              </a:ext>
            </a:extLst>
          </p:cNvPr>
          <p:cNvSpPr/>
          <p:nvPr/>
        </p:nvSpPr>
        <p:spPr>
          <a:xfrm>
            <a:off x="9591852" y="1786099"/>
            <a:ext cx="2014954" cy="616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bg1"/>
                </a:solidFill>
              </a:rPr>
              <a:t>Farvesorter</a:t>
            </a:r>
          </a:p>
        </p:txBody>
      </p:sp>
    </p:spTree>
    <p:extLst>
      <p:ext uri="{BB962C8B-B14F-4D97-AF65-F5344CB8AC3E}">
        <p14:creationId xmlns:p14="http://schemas.microsoft.com/office/powerpoint/2010/main" val="1100822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254575-0106-4AF7-935D-FB8C8E40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Rensning og sortering 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AD419506-BAA9-406C-BB5A-697B27E1B0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-18000"/>
            <a:ext cx="216000" cy="5724000"/>
          </a:xfrm>
        </p:spPr>
        <p:txBody>
          <a:bodyPr/>
          <a:lstStyle/>
          <a:p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7AB3B977-ED10-409D-9CDD-9C0B6E7E85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D82AE50B-4B8B-4F61-905A-CE025C9E644F}"/>
              </a:ext>
            </a:extLst>
          </p:cNvPr>
          <p:cNvPicPr>
            <a:picLocks noGrp="1"/>
          </p:cNvPicPr>
          <p:nvPr>
            <p:ph sz="quarter" idx="2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9" t="180" r="4648" b="1466"/>
          <a:stretch/>
        </p:blipFill>
        <p:spPr bwMode="auto">
          <a:xfrm rot="5400000">
            <a:off x="1276872" y="1667294"/>
            <a:ext cx="3907345" cy="41700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6BF122B8-C1F7-4F55-B6DE-50A60C6F6582}"/>
              </a:ext>
            </a:extLst>
          </p:cNvPr>
          <p:cNvPicPr>
            <a:picLocks noGrp="1"/>
          </p:cNvPicPr>
          <p:nvPr>
            <p:ph sz="quarter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5" t="3527" r="10977" b="1438"/>
          <a:stretch/>
        </p:blipFill>
        <p:spPr bwMode="auto">
          <a:xfrm>
            <a:off x="6095206" y="1798654"/>
            <a:ext cx="3973242" cy="39073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34BEF813-1440-4230-8E39-273729E7F25D}"/>
              </a:ext>
            </a:extLst>
          </p:cNvPr>
          <p:cNvSpPr/>
          <p:nvPr/>
        </p:nvSpPr>
        <p:spPr>
          <a:xfrm>
            <a:off x="2286000" y="1278294"/>
            <a:ext cx="1903445" cy="40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Vårhvede &amp; lupin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3D4BA4B-F84E-43AA-B432-114A8653C953}"/>
              </a:ext>
            </a:extLst>
          </p:cNvPr>
          <p:cNvSpPr/>
          <p:nvPr/>
        </p:nvSpPr>
        <p:spPr>
          <a:xfrm>
            <a:off x="6714067" y="1295055"/>
            <a:ext cx="1903445" cy="40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Havre &amp; linser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34C0E93A-BAC3-4426-B657-2D36BB8D94E5}"/>
              </a:ext>
            </a:extLst>
          </p:cNvPr>
          <p:cNvSpPr txBox="1"/>
          <p:nvPr/>
        </p:nvSpPr>
        <p:spPr>
          <a:xfrm>
            <a:off x="3049278" y="5502762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899EE44-9292-4060-BAF8-9186FCB9957D}"/>
              </a:ext>
            </a:extLst>
          </p:cNvPr>
          <p:cNvSpPr txBox="1"/>
          <p:nvPr/>
        </p:nvSpPr>
        <p:spPr>
          <a:xfrm>
            <a:off x="7665789" y="5502762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</p:spTree>
    <p:extLst>
      <p:ext uri="{BB962C8B-B14F-4D97-AF65-F5344CB8AC3E}">
        <p14:creationId xmlns:p14="http://schemas.microsoft.com/office/powerpoint/2010/main" val="1090400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Pladsholder til indhold 9">
            <a:extLst>
              <a:ext uri="{FF2B5EF4-FFF2-40B4-BE49-F238E27FC236}">
                <a16:creationId xmlns:a16="http://schemas.microsoft.com/office/drawing/2014/main" id="{05E0621A-286B-4BD9-9697-3135AC91A0C2}"/>
              </a:ext>
            </a:extLst>
          </p:cNvPr>
          <p:cNvGraphicFramePr>
            <a:graphicFrameLocks noGrp="1"/>
          </p:cNvGraphicFramePr>
          <p:nvPr>
            <p:ph sz="quarter" idx="24"/>
            <p:extLst>
              <p:ext uri="{D42A27DB-BD31-4B8C-83A1-F6EECF244321}">
                <p14:modId xmlns:p14="http://schemas.microsoft.com/office/powerpoint/2010/main" val="3978102366"/>
              </p:ext>
            </p:extLst>
          </p:nvPr>
        </p:nvGraphicFramePr>
        <p:xfrm>
          <a:off x="542925" y="1549400"/>
          <a:ext cx="7267575" cy="4148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D57CCFD-F08A-406B-9C97-8C615259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Rensning og sortering af vårhvede og lupin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3A11E431-4926-4421-9D7C-4CAB27B03B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A19F0091-EA97-441D-9765-569411C29A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" name="Pladsholder til indhold 9">
            <a:extLst>
              <a:ext uri="{FF2B5EF4-FFF2-40B4-BE49-F238E27FC236}">
                <a16:creationId xmlns:a16="http://schemas.microsoft.com/office/drawing/2014/main" id="{21AC96AD-711D-4715-9672-EFD15F1E3CB1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r="6827"/>
          <a:stretch/>
        </p:blipFill>
        <p:spPr bwMode="auto">
          <a:xfrm rot="5400000">
            <a:off x="7754938" y="1824038"/>
            <a:ext cx="4149725" cy="3600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50D8B51B-34DA-4B05-B7A6-7A1F87EE735C}"/>
              </a:ext>
            </a:extLst>
          </p:cNvPr>
          <p:cNvSpPr txBox="1"/>
          <p:nvPr/>
        </p:nvSpPr>
        <p:spPr>
          <a:xfrm>
            <a:off x="9270637" y="5463718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</p:spTree>
    <p:extLst>
      <p:ext uri="{BB962C8B-B14F-4D97-AF65-F5344CB8AC3E}">
        <p14:creationId xmlns:p14="http://schemas.microsoft.com/office/powerpoint/2010/main" val="2744033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23A88B6-7008-45C4-A0D7-AC171464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Rensning og sortering af havre og linser 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3FB76A0F-4F23-4EEC-911D-F47C4F5430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D991CE85-4B06-409B-BA6D-3E0DDC403A3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11" name="Pladsholder til indhold 10">
            <a:extLst>
              <a:ext uri="{FF2B5EF4-FFF2-40B4-BE49-F238E27FC236}">
                <a16:creationId xmlns:a16="http://schemas.microsoft.com/office/drawing/2014/main" id="{6359F962-9477-47C3-A5ED-241F3CC7C611}"/>
              </a:ext>
            </a:extLst>
          </p:cNvPr>
          <p:cNvGraphicFramePr>
            <a:graphicFrameLocks noGrp="1"/>
          </p:cNvGraphicFramePr>
          <p:nvPr>
            <p:ph sz="quarter" idx="24"/>
            <p:extLst>
              <p:ext uri="{D42A27DB-BD31-4B8C-83A1-F6EECF244321}">
                <p14:modId xmlns:p14="http://schemas.microsoft.com/office/powerpoint/2010/main" val="2711487826"/>
              </p:ext>
            </p:extLst>
          </p:nvPr>
        </p:nvGraphicFramePr>
        <p:xfrm>
          <a:off x="542925" y="1549400"/>
          <a:ext cx="7267575" cy="4148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ladsholder til indhold 10">
            <a:extLst>
              <a:ext uri="{FF2B5EF4-FFF2-40B4-BE49-F238E27FC236}">
                <a16:creationId xmlns:a16="http://schemas.microsoft.com/office/drawing/2014/main" id="{3FF10FC5-E70B-4EB2-9C19-2DBA6A28C536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 r="17430"/>
          <a:stretch/>
        </p:blipFill>
        <p:spPr bwMode="auto">
          <a:xfrm>
            <a:off x="8029575" y="1549400"/>
            <a:ext cx="3600450" cy="41481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149A8434-54DA-4E25-83B7-12854292CA05}"/>
              </a:ext>
            </a:extLst>
          </p:cNvPr>
          <p:cNvSpPr txBox="1"/>
          <p:nvPr/>
        </p:nvSpPr>
        <p:spPr>
          <a:xfrm>
            <a:off x="9192986" y="5463718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</p:spTree>
    <p:extLst>
      <p:ext uri="{BB962C8B-B14F-4D97-AF65-F5344CB8AC3E}">
        <p14:creationId xmlns:p14="http://schemas.microsoft.com/office/powerpoint/2010/main" val="2001037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6CCB3B8-C5C1-4F1F-9112-CBE4C3D9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Rensning og sortering, havre &amp; linser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14B3DF32-0DE9-4DDE-BAC9-DA187ACC37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C29E8D31-0E0A-4BF7-A14D-8327F39B08F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7BE69610-27BB-4C3D-9CE3-1EA1666263D9}"/>
              </a:ext>
            </a:extLst>
          </p:cNvPr>
          <p:cNvPicPr>
            <a:picLocks noGrp="1"/>
          </p:cNvPicPr>
          <p:nvPr>
            <p:ph sz="quarter" idx="2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 t="2718" r="9819" b="6239"/>
          <a:stretch/>
        </p:blipFill>
        <p:spPr bwMode="auto">
          <a:xfrm rot="5400000">
            <a:off x="1242015" y="1540599"/>
            <a:ext cx="3756267" cy="39114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BCB24244-122D-4C20-88A6-3302AF5B75DB}"/>
              </a:ext>
            </a:extLst>
          </p:cNvPr>
          <p:cNvPicPr>
            <a:picLocks noGrp="1"/>
          </p:cNvPicPr>
          <p:nvPr>
            <p:ph sz="quarter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0" t="13404" r="14411" b="19103"/>
          <a:stretch/>
        </p:blipFill>
        <p:spPr bwMode="auto">
          <a:xfrm rot="5400000">
            <a:off x="6044714" y="1668662"/>
            <a:ext cx="3756265" cy="36552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66CE3C0F-EA2D-4D44-988C-966237427C1C}"/>
              </a:ext>
            </a:extLst>
          </p:cNvPr>
          <p:cNvSpPr/>
          <p:nvPr/>
        </p:nvSpPr>
        <p:spPr>
          <a:xfrm>
            <a:off x="2367211" y="5374436"/>
            <a:ext cx="1782146" cy="498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Sold og triør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0BFE035A-1597-48AB-9FD2-6C6105420099}"/>
              </a:ext>
            </a:extLst>
          </p:cNvPr>
          <p:cNvSpPr/>
          <p:nvPr/>
        </p:nvSpPr>
        <p:spPr>
          <a:xfrm>
            <a:off x="6812211" y="5389228"/>
            <a:ext cx="2467256" cy="498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Sold og triør + farvesorter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FBED3FA-BB0A-4251-BAB7-6861181C2A29}"/>
              </a:ext>
            </a:extLst>
          </p:cNvPr>
          <p:cNvSpPr txBox="1"/>
          <p:nvPr/>
        </p:nvSpPr>
        <p:spPr>
          <a:xfrm>
            <a:off x="2726715" y="5162887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1416DF9F-212A-4C33-A582-0F678F97ADD5}"/>
              </a:ext>
            </a:extLst>
          </p:cNvPr>
          <p:cNvSpPr txBox="1"/>
          <p:nvPr/>
        </p:nvSpPr>
        <p:spPr>
          <a:xfrm>
            <a:off x="7537254" y="5151001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</p:spTree>
    <p:extLst>
      <p:ext uri="{BB962C8B-B14F-4D97-AF65-F5344CB8AC3E}">
        <p14:creationId xmlns:p14="http://schemas.microsoft.com/office/powerpoint/2010/main" val="2290331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ræ, udendørs, plante, skov&#10;&#10;Automatisk genereret beskrivelse">
            <a:extLst>
              <a:ext uri="{FF2B5EF4-FFF2-40B4-BE49-F238E27FC236}">
                <a16:creationId xmlns:a16="http://schemas.microsoft.com/office/drawing/2014/main" id="{D16C0A49-2F55-4F3D-B34F-54E279AC5B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r="39409" b="1"/>
          <a:stretch/>
        </p:blipFill>
        <p:spPr>
          <a:xfrm rot="5400000">
            <a:off x="2666209" y="-2625278"/>
            <a:ext cx="6858000" cy="12190413"/>
          </a:xfrm>
          <a:noFill/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01F9764D-27AF-4522-82E2-B905EEAEA73F}"/>
              </a:ext>
            </a:extLst>
          </p:cNvPr>
          <p:cNvSpPr/>
          <p:nvPr/>
        </p:nvSpPr>
        <p:spPr>
          <a:xfrm>
            <a:off x="3580598" y="606391"/>
            <a:ext cx="416773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>
                <a:solidFill>
                  <a:schemeClr val="bg1"/>
                </a:solidFill>
              </a:rPr>
              <a:t>Bælgsæd er ofte godt til udlæg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01F9517-E432-46F9-8A87-B3FC897F585D}"/>
              </a:ext>
            </a:extLst>
          </p:cNvPr>
          <p:cNvSpPr/>
          <p:nvPr/>
        </p:nvSpPr>
        <p:spPr>
          <a:xfrm>
            <a:off x="3829250" y="4647397"/>
            <a:ext cx="416773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>
                <a:solidFill>
                  <a:schemeClr val="bg1"/>
                </a:solidFill>
              </a:rPr>
              <a:t>Tak for opmærksomheden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663E8D5-5777-4ECB-8528-F93298F3AF88}"/>
              </a:ext>
            </a:extLst>
          </p:cNvPr>
          <p:cNvSpPr txBox="1"/>
          <p:nvPr/>
        </p:nvSpPr>
        <p:spPr>
          <a:xfrm>
            <a:off x="9779521" y="6660399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</p:spTree>
    <p:extLst>
      <p:ext uri="{BB962C8B-B14F-4D97-AF65-F5344CB8AC3E}">
        <p14:creationId xmlns:p14="http://schemas.microsoft.com/office/powerpoint/2010/main" val="4265774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60D8275-C468-41E0-9007-990F3E18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SEGES Økologi Innovation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B0390AE2-102A-4016-A964-EEA521F85C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44B375CC-9565-453C-8FAD-21BBE8B94C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D93D563-DA3C-4465-9DCD-965B8D92F87B}"/>
              </a:ext>
            </a:extLst>
          </p:cNvPr>
          <p:cNvSpPr/>
          <p:nvPr/>
        </p:nvSpPr>
        <p:spPr>
          <a:xfrm>
            <a:off x="1297902" y="2519513"/>
            <a:ext cx="2816898" cy="9071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Idé, udfordring, problemstilling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081E9CA-BBD7-4CCC-B58B-105898D82DA3}"/>
              </a:ext>
            </a:extLst>
          </p:cNvPr>
          <p:cNvSpPr/>
          <p:nvPr/>
        </p:nvSpPr>
        <p:spPr>
          <a:xfrm>
            <a:off x="4861947" y="2519512"/>
            <a:ext cx="2171243" cy="9071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Ansøgning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2B6AA79-FC4A-4DD8-9CA2-DDBD343E8F34}"/>
              </a:ext>
            </a:extLst>
          </p:cNvPr>
          <p:cNvSpPr/>
          <p:nvPr/>
        </p:nvSpPr>
        <p:spPr>
          <a:xfrm>
            <a:off x="7877175" y="2508571"/>
            <a:ext cx="2171243" cy="9071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Forsøg – 90 fordelt over landet i 2021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D54F2F3-B393-4883-A540-471BA19FB8A5}"/>
              </a:ext>
            </a:extLst>
          </p:cNvPr>
          <p:cNvSpPr/>
          <p:nvPr/>
        </p:nvSpPr>
        <p:spPr>
          <a:xfrm>
            <a:off x="2254942" y="4626101"/>
            <a:ext cx="2171243" cy="9071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Opgørelse - resultater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7B7032D-3114-4D23-91A4-47C30518A941}"/>
              </a:ext>
            </a:extLst>
          </p:cNvPr>
          <p:cNvSpPr/>
          <p:nvPr/>
        </p:nvSpPr>
        <p:spPr>
          <a:xfrm>
            <a:off x="6602178" y="4477048"/>
            <a:ext cx="2360618" cy="1205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Formidling: </a:t>
            </a:r>
          </a:p>
          <a:p>
            <a:pPr algn="ctr"/>
            <a:r>
              <a:rPr lang="da-DK" sz="1400" b="1" dirty="0">
                <a:solidFill>
                  <a:schemeClr val="tx1"/>
                </a:solidFill>
              </a:rPr>
              <a:t>Oversigt over Landsforsøgene, markvandringer, artikler, præsentationer</a:t>
            </a:r>
          </a:p>
        </p:txBody>
      </p:sp>
      <p:sp>
        <p:nvSpPr>
          <p:cNvPr id="20" name="Pladsholder til indhold 19">
            <a:extLst>
              <a:ext uri="{FF2B5EF4-FFF2-40B4-BE49-F238E27FC236}">
                <a16:creationId xmlns:a16="http://schemas.microsoft.com/office/drawing/2014/main" id="{B4A28BD6-94A9-4AF2-A79F-F350A1D28DB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549399"/>
            <a:ext cx="10096500" cy="4148139"/>
          </a:xfrm>
        </p:spPr>
        <p:txBody>
          <a:bodyPr/>
          <a:lstStyle/>
          <a:p>
            <a:endParaRPr lang="da-DK" dirty="0"/>
          </a:p>
        </p:txBody>
      </p: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1DA3C175-61C7-4910-8EC6-17AD9A478123}"/>
              </a:ext>
            </a:extLst>
          </p:cNvPr>
          <p:cNvCxnSpPr/>
          <p:nvPr/>
        </p:nvCxnSpPr>
        <p:spPr>
          <a:xfrm>
            <a:off x="4229100" y="2990850"/>
            <a:ext cx="476250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Lige pilforbindelse 22">
            <a:extLst>
              <a:ext uri="{FF2B5EF4-FFF2-40B4-BE49-F238E27FC236}">
                <a16:creationId xmlns:a16="http://schemas.microsoft.com/office/drawing/2014/main" id="{781AFE92-38BD-439B-A4BD-B0F323B62E29}"/>
              </a:ext>
            </a:extLst>
          </p:cNvPr>
          <p:cNvCxnSpPr/>
          <p:nvPr/>
        </p:nvCxnSpPr>
        <p:spPr>
          <a:xfrm>
            <a:off x="7200900" y="2990850"/>
            <a:ext cx="476250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6DA4B21F-3D5A-4E57-A24F-9D9D84144BEA}"/>
              </a:ext>
            </a:extLst>
          </p:cNvPr>
          <p:cNvCxnSpPr/>
          <p:nvPr/>
        </p:nvCxnSpPr>
        <p:spPr>
          <a:xfrm>
            <a:off x="1524000" y="5153025"/>
            <a:ext cx="476250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Lige pilforbindelse 24">
            <a:extLst>
              <a:ext uri="{FF2B5EF4-FFF2-40B4-BE49-F238E27FC236}">
                <a16:creationId xmlns:a16="http://schemas.microsoft.com/office/drawing/2014/main" id="{69FA64C4-D6CC-43BE-AE31-EABAB5260811}"/>
              </a:ext>
            </a:extLst>
          </p:cNvPr>
          <p:cNvCxnSpPr/>
          <p:nvPr/>
        </p:nvCxnSpPr>
        <p:spPr>
          <a:xfrm>
            <a:off x="5305425" y="5057775"/>
            <a:ext cx="476250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47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6E921-3EC3-42C2-9A4F-B22EC9D8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Økologisk bælgsæd til modenhed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FDA1A5F-7DE8-4365-B245-323D5CE6CA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F4017D6-8D89-4383-96C9-2BABB216BC9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431B326C-F73E-4ABA-A92D-34E97D170C63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1717412233"/>
              </p:ext>
            </p:extLst>
          </p:nvPr>
        </p:nvGraphicFramePr>
        <p:xfrm>
          <a:off x="542925" y="1549400"/>
          <a:ext cx="10420350" cy="4148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773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41CEE-CBD6-448A-9735-80998C14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Erstat 68.000t importeret </a:t>
            </a:r>
            <a:r>
              <a:rPr lang="da-DK" dirty="0" err="1"/>
              <a:t>øko</a:t>
            </a:r>
            <a:r>
              <a:rPr lang="da-DK" dirty="0"/>
              <a:t> sojakage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CEE71D1-6E31-42F5-AFE2-111BBA8F7E65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Hvis det skal erstattes med dansk protein vil det kræve nye arealer:</a:t>
            </a:r>
          </a:p>
          <a:p>
            <a:r>
              <a:rPr lang="da-DK" dirty="0"/>
              <a:t>81.000 ha med raps, pt. er der 5400 ha</a:t>
            </a:r>
          </a:p>
          <a:p>
            <a:pPr marL="0" indent="0">
              <a:buNone/>
            </a:pPr>
            <a:r>
              <a:rPr lang="da-DK" dirty="0"/>
              <a:t>Eller </a:t>
            </a:r>
          </a:p>
          <a:p>
            <a:r>
              <a:rPr lang="da-DK" dirty="0"/>
              <a:t>33.000 ha med hestebønner, pt. er der 12.000 ha</a:t>
            </a:r>
          </a:p>
          <a:p>
            <a:pPr marL="0" indent="0">
              <a:buNone/>
            </a:pPr>
            <a:r>
              <a:rPr lang="da-DK" dirty="0"/>
              <a:t>Eller </a:t>
            </a:r>
          </a:p>
          <a:p>
            <a:r>
              <a:rPr lang="da-DK" dirty="0"/>
              <a:t>53.000 ha med lupiner, pt er der 2600 ha</a:t>
            </a:r>
          </a:p>
          <a:p>
            <a:pPr marL="0" indent="0">
              <a:buNone/>
            </a:pPr>
            <a:r>
              <a:rPr lang="da-DK" dirty="0"/>
              <a:t>Eller </a:t>
            </a:r>
          </a:p>
          <a:p>
            <a:r>
              <a:rPr lang="da-DK" dirty="0"/>
              <a:t> 51.000 ha med ærter, pt er der 3600 ha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C501B9A-D50A-4AE3-91F4-B1A632EF59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907D2AF-5672-404C-8246-C74CBD4A883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Billede 8" descr="Et billede, der indeholder plante, grøn, træ, palme&#10;&#10;Automatisk genereret beskrivelse">
            <a:extLst>
              <a:ext uri="{FF2B5EF4-FFF2-40B4-BE49-F238E27FC236}">
                <a16:creationId xmlns:a16="http://schemas.microsoft.com/office/drawing/2014/main" id="{78B39F05-2CB7-472F-B580-6B4B17FC7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3" y="-6077"/>
            <a:ext cx="4572000" cy="6858000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99F6A90-9678-4AE4-9378-EF37E034D460}"/>
              </a:ext>
            </a:extLst>
          </p:cNvPr>
          <p:cNvSpPr txBox="1"/>
          <p:nvPr/>
        </p:nvSpPr>
        <p:spPr>
          <a:xfrm>
            <a:off x="9771570" y="6473534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</p:spTree>
    <p:extLst>
      <p:ext uri="{BB962C8B-B14F-4D97-AF65-F5344CB8AC3E}">
        <p14:creationId xmlns:p14="http://schemas.microsoft.com/office/powerpoint/2010/main" val="413609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8DCB01E0-AC63-476A-8C37-F67DBFBB4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10417608" cy="711638"/>
          </a:xfrm>
        </p:spPr>
        <p:txBody>
          <a:bodyPr/>
          <a:lstStyle/>
          <a:p>
            <a:r>
              <a:rPr lang="da-DK" dirty="0"/>
              <a:t>Samme mængde </a:t>
            </a:r>
            <a:r>
              <a:rPr lang="da-DK" dirty="0" err="1"/>
              <a:t>råprotein</a:t>
            </a:r>
            <a:r>
              <a:rPr lang="da-DK" dirty="0"/>
              <a:t> til erstatning af importeret sojakage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D99D1BD3-86C3-419C-B791-BAE3792962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9118EDDF-F65D-41D7-93CD-49F64E27B92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CFCD024-8372-48AE-8A39-AAEB8A0DBED2}"/>
              </a:ext>
            </a:extLst>
          </p:cNvPr>
          <p:cNvGraphicFramePr>
            <a:graphicFrameLocks/>
          </p:cNvGraphicFramePr>
          <p:nvPr/>
        </p:nvGraphicFramePr>
        <p:xfrm>
          <a:off x="958183" y="1562878"/>
          <a:ext cx="5137023" cy="3940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34F32B79-4FB6-4172-99A3-5A000A54E9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809986"/>
              </p:ext>
            </p:extLst>
          </p:nvPr>
        </p:nvGraphicFramePr>
        <p:xfrm>
          <a:off x="2675466" y="1498713"/>
          <a:ext cx="6383867" cy="5049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ktangel 7">
            <a:extLst>
              <a:ext uri="{FF2B5EF4-FFF2-40B4-BE49-F238E27FC236}">
                <a16:creationId xmlns:a16="http://schemas.microsoft.com/office/drawing/2014/main" id="{F5BF07F1-50AF-409B-9323-25B2C6B3E7F5}"/>
              </a:ext>
            </a:extLst>
          </p:cNvPr>
          <p:cNvSpPr/>
          <p:nvPr/>
        </p:nvSpPr>
        <p:spPr>
          <a:xfrm>
            <a:off x="4529555" y="1119876"/>
            <a:ext cx="3183577" cy="378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Afgrødefordeling med fokus på sædskifte</a:t>
            </a:r>
          </a:p>
        </p:txBody>
      </p:sp>
    </p:spTree>
    <p:extLst>
      <p:ext uri="{BB962C8B-B14F-4D97-AF65-F5344CB8AC3E}">
        <p14:creationId xmlns:p14="http://schemas.microsoft.com/office/powerpoint/2010/main" val="334641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dsholder til billede 14" descr="Et billede, der indeholder træ, udendørs, plante&#10;&#10;Automatisk genereret beskrivelse">
            <a:extLst>
              <a:ext uri="{FF2B5EF4-FFF2-40B4-BE49-F238E27FC236}">
                <a16:creationId xmlns:a16="http://schemas.microsoft.com/office/drawing/2014/main" id="{03B13E29-B0F2-4980-827E-41B27F3C7C4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b="12539"/>
          <a:stretch>
            <a:fillRect/>
          </a:stretch>
        </p:blipFill>
        <p:spPr/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0FDA621-22D4-4772-866E-ADA8DC89986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0413" cy="34603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5B17FD-006D-49B6-8339-0D49089EF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309" y="2751608"/>
            <a:ext cx="7394441" cy="720197"/>
          </a:xfrm>
        </p:spPr>
        <p:txBody>
          <a:bodyPr anchor="t">
            <a:normAutofit/>
          </a:bodyPr>
          <a:lstStyle/>
          <a:p>
            <a:r>
              <a:rPr lang="da-DK" dirty="0"/>
              <a:t>Dilemmaer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BB0661-A89B-4789-BE14-5E7FED40361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4038" y="3829781"/>
            <a:ext cx="7351712" cy="1440000"/>
          </a:xfrm>
        </p:spPr>
        <p:txBody>
          <a:bodyPr>
            <a:normAutofit/>
          </a:bodyPr>
          <a:lstStyle/>
          <a:p>
            <a:r>
              <a:rPr lang="da-DK" sz="2200"/>
              <a:t>Kan vi dyrke den mængde bælgsæd på det nuværende areal?</a:t>
            </a:r>
          </a:p>
          <a:p>
            <a:r>
              <a:rPr lang="da-DK" sz="2200"/>
              <a:t>Hvad med stivelse – får vi over eller underskud af det?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69438A3-BDC0-41E1-8A45-952D90E294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46FB4A0-A0DA-4E79-AEE6-6959B52D732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54038" y="6205995"/>
            <a:ext cx="2178000" cy="180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C3E4B0A4-B03C-4E0F-947C-1E15AD4AEF2D}"/>
              </a:ext>
            </a:extLst>
          </p:cNvPr>
          <p:cNvSpPr txBox="1"/>
          <p:nvPr/>
        </p:nvSpPr>
        <p:spPr>
          <a:xfrm>
            <a:off x="7962653" y="6396590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Inger Bertelsen, SEGES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8AC4E22-95F3-46B6-8E9B-C0A6B1EB92AA}"/>
              </a:ext>
            </a:extLst>
          </p:cNvPr>
          <p:cNvSpPr/>
          <p:nvPr/>
        </p:nvSpPr>
        <p:spPr>
          <a:xfrm rot="1011858">
            <a:off x="7522025" y="2193201"/>
            <a:ext cx="3270250" cy="15841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dirty="0"/>
              <a:t>Hvordan skal der dyrkes på det økologiske areal?</a:t>
            </a:r>
          </a:p>
        </p:txBody>
      </p:sp>
    </p:spTree>
    <p:extLst>
      <p:ext uri="{BB962C8B-B14F-4D97-AF65-F5344CB8AC3E}">
        <p14:creationId xmlns:p14="http://schemas.microsoft.com/office/powerpoint/2010/main" val="190094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C9EB5-663F-4240-8E40-97A88363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sz="2400"/>
              <a:t>Spørgsmål – erfaringer med høst og håndtering af hestebønner og lupiner</a:t>
            </a:r>
          </a:p>
        </p:txBody>
      </p:sp>
      <p:pic>
        <p:nvPicPr>
          <p:cNvPr id="7" name="Billede 6" descr="Et billede, der indeholder udendørs, grøn, plante, vegetabilsk&#10;&#10;Automatisk genereret beskrivelse">
            <a:extLst>
              <a:ext uri="{FF2B5EF4-FFF2-40B4-BE49-F238E27FC236}">
                <a16:creationId xmlns:a16="http://schemas.microsoft.com/office/drawing/2014/main" id="{72E0F776-5603-450A-9A12-C0DE2D5F6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r="1191" b="-1"/>
          <a:stretch/>
        </p:blipFill>
        <p:spPr>
          <a:xfrm>
            <a:off x="6902918" y="1453146"/>
            <a:ext cx="4594657" cy="4148139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B72296-53AA-482E-BBD8-F54F798B5C3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5" y="1549399"/>
            <a:ext cx="4600575" cy="4148139"/>
          </a:xfrm>
        </p:spPr>
        <p:txBody>
          <a:bodyPr>
            <a:normAutofit/>
          </a:bodyPr>
          <a:lstStyle/>
          <a:p>
            <a:r>
              <a:rPr lang="da-DK" dirty="0"/>
              <a:t>Høstet hestebønner og lupiner direkte</a:t>
            </a:r>
          </a:p>
          <a:p>
            <a:r>
              <a:rPr lang="da-DK" dirty="0"/>
              <a:t>Skårlagt før høst</a:t>
            </a:r>
          </a:p>
          <a:p>
            <a:r>
              <a:rPr lang="da-DK" dirty="0"/>
              <a:t>Tørret til lagerfasthed</a:t>
            </a:r>
          </a:p>
          <a:p>
            <a:r>
              <a:rPr lang="da-DK" dirty="0" err="1"/>
              <a:t>Toasted</a:t>
            </a:r>
            <a:r>
              <a:rPr lang="da-DK" dirty="0"/>
              <a:t> </a:t>
            </a:r>
          </a:p>
          <a:p>
            <a:r>
              <a:rPr lang="da-DK" dirty="0"/>
              <a:t>Ensileret direkte</a:t>
            </a:r>
          </a:p>
          <a:p>
            <a:r>
              <a:rPr lang="da-DK" dirty="0" err="1"/>
              <a:t>Crimpet</a:t>
            </a:r>
            <a:r>
              <a:rPr lang="da-DK" dirty="0"/>
              <a:t>/knust før ensilering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E45E14D-6E99-4720-8D82-EA803DBE803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216000" cy="5724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80ACB23-04D8-4FFC-A6D6-88C14B21E3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00" cy="1152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2EDE967-4184-455C-B4A3-19205695E736}"/>
              </a:ext>
            </a:extLst>
          </p:cNvPr>
          <p:cNvSpPr txBox="1"/>
          <p:nvPr/>
        </p:nvSpPr>
        <p:spPr>
          <a:xfrm>
            <a:off x="8841461" y="5366686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Inger Bertelsen, SEGES</a:t>
            </a:r>
          </a:p>
        </p:txBody>
      </p:sp>
    </p:spTree>
    <p:extLst>
      <p:ext uri="{BB962C8B-B14F-4D97-AF65-F5344CB8AC3E}">
        <p14:creationId xmlns:p14="http://schemas.microsoft.com/office/powerpoint/2010/main" val="341501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nød, frugt, stablet, vegetabilsk&#10;&#10;Automatisk genereret beskrivelse">
            <a:extLst>
              <a:ext uri="{FF2B5EF4-FFF2-40B4-BE49-F238E27FC236}">
                <a16:creationId xmlns:a16="http://schemas.microsoft.com/office/drawing/2014/main" id="{AAD13578-ED92-4A88-AA7C-BD706BA00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/>
          <a:stretch/>
        </p:blipFill>
        <p:spPr>
          <a:xfrm rot="5400000">
            <a:off x="7755333" y="1823468"/>
            <a:ext cx="4148139" cy="3600000"/>
          </a:xfrm>
          <a:prstGeom prst="rect">
            <a:avLst/>
          </a:prstGeom>
          <a:noFill/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BA6BABB-7527-4F09-AC01-9E4724E3B58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5" y="1549399"/>
            <a:ext cx="7267575" cy="4148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Forskelle fra høst og lagring af korn</a:t>
            </a:r>
          </a:p>
          <a:p>
            <a:r>
              <a:rPr lang="da-DK" dirty="0"/>
              <a:t>Ofte sen høst og mere ustabilt vejr</a:t>
            </a:r>
          </a:p>
          <a:p>
            <a:r>
              <a:rPr lang="da-DK" dirty="0"/>
              <a:t>Vandindholdet kan være højt</a:t>
            </a:r>
          </a:p>
          <a:p>
            <a:r>
              <a:rPr lang="da-DK" dirty="0"/>
              <a:t>Våde frø kan blive klemt/mast og give belægninger i mejetærsker, elevatorer mv. </a:t>
            </a:r>
          </a:p>
          <a:p>
            <a:r>
              <a:rPr lang="da-DK" dirty="0"/>
              <a:t>Uens modning med grønne bælge og stængler</a:t>
            </a:r>
          </a:p>
          <a:p>
            <a:r>
              <a:rPr lang="da-DK" dirty="0"/>
              <a:t>Store frø kræver længere tørretid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BE3E6F-7388-465B-A1CF-E81D6519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</p:spPr>
        <p:txBody>
          <a:bodyPr anchor="ctr">
            <a:normAutofit/>
          </a:bodyPr>
          <a:lstStyle/>
          <a:p>
            <a:r>
              <a:rPr lang="da-DK" dirty="0"/>
              <a:t>Høst af bælgsæd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841B882-8A5D-4480-9DA3-DBC7BCE5F94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0" y="0"/>
            <a:ext cx="216000" cy="57240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71BB056-DA5B-477F-9C89-B20E4ADEDB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5706000"/>
            <a:ext cx="216000" cy="115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6F0DCF4-B702-40E2-96BB-34B3AB26B4A9}"/>
              </a:ext>
            </a:extLst>
          </p:cNvPr>
          <p:cNvSpPr txBox="1"/>
          <p:nvPr/>
        </p:nvSpPr>
        <p:spPr>
          <a:xfrm>
            <a:off x="9310394" y="5455767"/>
            <a:ext cx="26561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Fotograf: Lars Egelund Olsen, SEGES</a:t>
            </a:r>
          </a:p>
        </p:txBody>
      </p:sp>
    </p:spTree>
    <p:extLst>
      <p:ext uri="{BB962C8B-B14F-4D97-AF65-F5344CB8AC3E}">
        <p14:creationId xmlns:p14="http://schemas.microsoft.com/office/powerpoint/2010/main" val="398268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F PPT - Noget af det bedste i verden.">
  <a:themeElements>
    <a:clrScheme name="Landbrug &amp; Fødevarer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BF9C81"/>
      </a:accent1>
      <a:accent2>
        <a:srgbClr val="076471"/>
      </a:accent2>
      <a:accent3>
        <a:srgbClr val="C8C7B2"/>
      </a:accent3>
      <a:accent4>
        <a:srgbClr val="9DDCF9"/>
      </a:accent4>
      <a:accent5>
        <a:srgbClr val="00000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brug_og_Foedevarer - Kopi.potx" id="{B28ED082-C69A-41E3-9CEF-E4B9B55CE828}" vid="{F8238065-BBDA-4254-B6B8-6184174FADB0}"/>
    </a:ext>
  </a:extLst>
</a:theme>
</file>

<file path=ppt/theme/theme2.xml><?xml version="1.0" encoding="utf-8"?>
<a:theme xmlns:a="http://schemas.openxmlformats.org/drawingml/2006/main" name="LF PPT - Noget at leve af. Noget at leve for.">
  <a:themeElements>
    <a:clrScheme name="Landbrug &amp; Fødevarer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BF9C81"/>
      </a:accent1>
      <a:accent2>
        <a:srgbClr val="076471"/>
      </a:accent2>
      <a:accent3>
        <a:srgbClr val="C8C7B2"/>
      </a:accent3>
      <a:accent4>
        <a:srgbClr val="9DDCF9"/>
      </a:accent4>
      <a:accent5>
        <a:srgbClr val="00000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brug_og_Foedevarer - Kopi.potx" id="{B28ED082-C69A-41E3-9CEF-E4B9B55CE828}" vid="{7C7E8346-7CED-4EA0-9479-E33FAE3F09B6}"/>
    </a:ext>
  </a:extLst>
</a:theme>
</file>

<file path=ppt/theme/theme3.xml><?xml version="1.0" encoding="utf-8"?>
<a:theme xmlns:a="http://schemas.openxmlformats.org/drawingml/2006/main" name="LF PPT - Vækst i balance">
  <a:themeElements>
    <a:clrScheme name="Landbrug &amp; Fødevarer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BF9C81"/>
      </a:accent1>
      <a:accent2>
        <a:srgbClr val="076471"/>
      </a:accent2>
      <a:accent3>
        <a:srgbClr val="C8C7B2"/>
      </a:accent3>
      <a:accent4>
        <a:srgbClr val="9DDCF9"/>
      </a:accent4>
      <a:accent5>
        <a:srgbClr val="00000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brug_og_Foedevarer - Kopi.potx" id="{B28ED082-C69A-41E3-9CEF-E4B9B55CE828}" vid="{FABF8330-EABD-435A-AE91-C0F404BCE18C}"/>
    </a:ext>
  </a:extLst>
</a:theme>
</file>

<file path=ppt/theme/theme4.xml><?xml version="1.0" encoding="utf-8"?>
<a:theme xmlns:a="http://schemas.openxmlformats.org/drawingml/2006/main" name="LF PPT - Illustrationer i bunden">
  <a:themeElements>
    <a:clrScheme name="Landbrug &amp; Fødevarer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BF9C81"/>
      </a:accent1>
      <a:accent2>
        <a:srgbClr val="076471"/>
      </a:accent2>
      <a:accent3>
        <a:srgbClr val="C8C7B2"/>
      </a:accent3>
      <a:accent4>
        <a:srgbClr val="9DDCF9"/>
      </a:accent4>
      <a:accent5>
        <a:srgbClr val="00000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brug_og_Foedevarer - Kopi.potx" id="{B28ED082-C69A-41E3-9CEF-E4B9B55CE828}" vid="{FB4C1204-3765-469F-BA20-EA01D3E84BF1}"/>
    </a:ext>
  </a:extLst>
</a:theme>
</file>

<file path=ppt/theme/theme5.xml><?xml version="1.0" encoding="utf-8"?>
<a:theme xmlns:a="http://schemas.openxmlformats.org/drawingml/2006/main" name="LF PPT - SEGES">
  <a:themeElements>
    <a:clrScheme name="Landbrug &amp; Fødevarer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BF9C81"/>
      </a:accent1>
      <a:accent2>
        <a:srgbClr val="076471"/>
      </a:accent2>
      <a:accent3>
        <a:srgbClr val="C8C7B2"/>
      </a:accent3>
      <a:accent4>
        <a:srgbClr val="9DDCF9"/>
      </a:accent4>
      <a:accent5>
        <a:srgbClr val="00000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dbrug_og_Foedevarer - Kopi.potx" id="{B28ED082-C69A-41E3-9CEF-E4B9B55CE828}" vid="{5B8A47E8-E1B5-436D-9AA0-B1FA5122A1D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1211</Words>
  <Application>Microsoft Office PowerPoint</Application>
  <PresentationFormat>Brugerdefineret</PresentationFormat>
  <Paragraphs>205</Paragraphs>
  <Slides>26</Slides>
  <Notes>15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5</vt:i4>
      </vt:variant>
      <vt:variant>
        <vt:lpstr>Slidetitler</vt:lpstr>
      </vt:variant>
      <vt:variant>
        <vt:i4>26</vt:i4>
      </vt:variant>
    </vt:vector>
  </HeadingPairs>
  <TitlesOfParts>
    <vt:vector size="33" baseType="lpstr">
      <vt:lpstr>Arial</vt:lpstr>
      <vt:lpstr>Calibri</vt:lpstr>
      <vt:lpstr>LF PPT - Noget af det bedste i verden.</vt:lpstr>
      <vt:lpstr>LF PPT - Noget at leve af. Noget at leve for.</vt:lpstr>
      <vt:lpstr>LF PPT - Vækst i balance</vt:lpstr>
      <vt:lpstr>LF PPT - Illustrationer i bunden</vt:lpstr>
      <vt:lpstr>LF PPT - SEGES</vt:lpstr>
      <vt:lpstr>Høst og lagring af bælgsæd</vt:lpstr>
      <vt:lpstr>Indhold</vt:lpstr>
      <vt:lpstr>SEGES Økologi Innovation</vt:lpstr>
      <vt:lpstr>Økologisk bælgsæd til modenhed</vt:lpstr>
      <vt:lpstr>Erstat 68.000t importeret øko sojakage</vt:lpstr>
      <vt:lpstr>Samme mængde råprotein til erstatning af importeret sojakage</vt:lpstr>
      <vt:lpstr>Dilemmaer</vt:lpstr>
      <vt:lpstr>Spørgsmål – erfaringer med høst og håndtering af hestebønner og lupiner</vt:lpstr>
      <vt:lpstr>Høst af bælgsæd</vt:lpstr>
      <vt:lpstr>Høst</vt:lpstr>
      <vt:lpstr>Høst</vt:lpstr>
      <vt:lpstr>Tidspunkt  </vt:lpstr>
      <vt:lpstr>Skårlægning</vt:lpstr>
      <vt:lpstr>Pickupbord</vt:lpstr>
      <vt:lpstr>Transport, tørring og lagring </vt:lpstr>
      <vt:lpstr>Tørring og lagring</vt:lpstr>
      <vt:lpstr>Konservering af hele bønner med propionsyre</vt:lpstr>
      <vt:lpstr>Crimpning/knusning og ensilering</vt:lpstr>
      <vt:lpstr>Erfaringer fra praksis</vt:lpstr>
      <vt:lpstr>Anbefalinger til konservering af lupiner og hestebønner</vt:lpstr>
      <vt:lpstr>Rensning og sortering </vt:lpstr>
      <vt:lpstr>Rensning og sortering </vt:lpstr>
      <vt:lpstr>Rensning og sortering af vårhvede og lupin</vt:lpstr>
      <vt:lpstr>Rensning og sortering af havre og linser </vt:lpstr>
      <vt:lpstr>Rensning og sortering, havre &amp; linser</vt:lpstr>
      <vt:lpstr>PowerPoint-præsentation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Høst og lagring af bælgsæd</dc:title>
  <dc:subject/>
  <dc:creator>Lars Egelund Olsen</dc:creator>
  <cp:keywords/>
  <dc:description/>
  <cp:lastModifiedBy>Birthe Stougaard Schøtt</cp:lastModifiedBy>
  <cp:revision>65</cp:revision>
  <cp:lastPrinted>2021-08-30T11:37:39Z</cp:lastPrinted>
  <dcterms:created xsi:type="dcterms:W3CDTF">2021-08-17T11:46:33Z</dcterms:created>
  <dcterms:modified xsi:type="dcterms:W3CDTF">2021-09-07T10:48:41Z</dcterms:modified>
  <cp:category/>
</cp:coreProperties>
</file>